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20"/>
  </p:notesMasterIdLst>
  <p:sldIdLst>
    <p:sldId id="291" r:id="rId2"/>
    <p:sldId id="260" r:id="rId3"/>
    <p:sldId id="257" r:id="rId4"/>
    <p:sldId id="267" r:id="rId5"/>
    <p:sldId id="258" r:id="rId6"/>
    <p:sldId id="259" r:id="rId7"/>
    <p:sldId id="268" r:id="rId8"/>
    <p:sldId id="278" r:id="rId9"/>
    <p:sldId id="269" r:id="rId10"/>
    <p:sldId id="277" r:id="rId11"/>
    <p:sldId id="287" r:id="rId12"/>
    <p:sldId id="285" r:id="rId13"/>
    <p:sldId id="281" r:id="rId14"/>
    <p:sldId id="286" r:id="rId15"/>
    <p:sldId id="270" r:id="rId16"/>
    <p:sldId id="280" r:id="rId17"/>
    <p:sldId id="283" r:id="rId18"/>
    <p:sldId id="261" r:id="rId19"/>
  </p:sldIdLst>
  <p:sldSz cx="12192000" cy="6858000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66CC"/>
    <a:srgbClr val="0066CC"/>
    <a:srgbClr val="3333FF"/>
    <a:srgbClr val="3366FF"/>
    <a:srgbClr val="00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rednji stil 2 - Isticanj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Bez stila, bez rešetk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Bez stila, s rešetkom tablice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020" autoAdjust="0"/>
    <p:restoredTop sz="94660"/>
  </p:normalViewPr>
  <p:slideViewPr>
    <p:cSldViewPr snapToGrid="0">
      <p:cViewPr varScale="1">
        <p:scale>
          <a:sx n="94" d="100"/>
          <a:sy n="94" d="100"/>
        </p:scale>
        <p:origin x="978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irta Mikulić" userId="788a627e0bdd2357" providerId="LiveId" clId="{37FB9BEE-9A55-4036-A259-02EA79BB9D6C}"/>
    <pc:docChg chg="modSld">
      <pc:chgData name="Mirta Mikulić" userId="788a627e0bdd2357" providerId="LiveId" clId="{37FB9BEE-9A55-4036-A259-02EA79BB9D6C}" dt="2025-09-29T12:29:02.791" v="8" actId="20577"/>
      <pc:docMkLst>
        <pc:docMk/>
      </pc:docMkLst>
      <pc:sldChg chg="modSp mod">
        <pc:chgData name="Mirta Mikulić" userId="788a627e0bdd2357" providerId="LiveId" clId="{37FB9BEE-9A55-4036-A259-02EA79BB9D6C}" dt="2025-09-29T12:28:16.654" v="4" actId="20577"/>
        <pc:sldMkLst>
          <pc:docMk/>
          <pc:sldMk cId="0" sldId="258"/>
        </pc:sldMkLst>
        <pc:spChg chg="mod">
          <ac:chgData name="Mirta Mikulić" userId="788a627e0bdd2357" providerId="LiveId" clId="{37FB9BEE-9A55-4036-A259-02EA79BB9D6C}" dt="2025-09-29T12:28:16.654" v="4" actId="20577"/>
          <ac:spMkLst>
            <pc:docMk/>
            <pc:sldMk cId="0" sldId="258"/>
            <ac:spMk id="88" creationId="{00000000-0000-0000-0000-000000000000}"/>
          </ac:spMkLst>
        </pc:spChg>
      </pc:sldChg>
      <pc:sldChg chg="modSp mod">
        <pc:chgData name="Mirta Mikulić" userId="788a627e0bdd2357" providerId="LiveId" clId="{37FB9BEE-9A55-4036-A259-02EA79BB9D6C}" dt="2025-09-29T12:29:02.791" v="8" actId="20577"/>
        <pc:sldMkLst>
          <pc:docMk/>
          <pc:sldMk cId="4071684294" sldId="278"/>
        </pc:sldMkLst>
        <pc:spChg chg="mod">
          <ac:chgData name="Mirta Mikulić" userId="788a627e0bdd2357" providerId="LiveId" clId="{37FB9BEE-9A55-4036-A259-02EA79BB9D6C}" dt="2025-09-29T12:29:02.791" v="8" actId="20577"/>
          <ac:spMkLst>
            <pc:docMk/>
            <pc:sldMk cId="4071684294" sldId="278"/>
            <ac:spMk id="94" creationId="{2EB76D6F-83CF-2650-95FF-A0B56D90A071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zaglavlj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3" name="Rezervirano mjesto datum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CDB60FA-20D3-4B6D-B095-02F346A26951}" type="datetimeFigureOut">
              <a:rPr lang="hr-HR" smtClean="0"/>
              <a:t>29.9.2025.</a:t>
            </a:fld>
            <a:endParaRPr lang="hr-HR"/>
          </a:p>
        </p:txBody>
      </p:sp>
      <p:sp>
        <p:nvSpPr>
          <p:cNvPr id="4" name="Rezervirano mjesto slike slajd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r-HR"/>
          </a:p>
        </p:txBody>
      </p:sp>
      <p:sp>
        <p:nvSpPr>
          <p:cNvPr id="5" name="Rezervirano mjesto bilježaka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E06A127-3BF3-48D4-A5B3-1CFAD29B5C89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8341874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71DC333B-CDEC-5460-EBBF-A927587B9F5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B1B4F3CA-0D4B-07EA-F3B3-4E806E480DF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r-HR"/>
              <a:t>Kliknite da biste uredili stil podnaslova matrice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264FF0C4-44AE-84F4-F789-6A01D5FAF3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A3492F-47C8-4A8D-9CEE-744F67DE6421}" type="datetime1">
              <a:rPr lang="hr-HR" smtClean="0"/>
              <a:t>29.9.2025.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ED93CC54-05C3-A981-89D6-0703D5ABDA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497EB3F2-65B1-17B8-B3DC-4BF4A4D952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61A3F9-F782-43F7-AFAA-78911AD1AFE3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2748751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805EA21D-4279-0F8E-64C2-01E1DEE837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okomitog teksta 2">
            <a:extLst>
              <a:ext uri="{FF2B5EF4-FFF2-40B4-BE49-F238E27FC236}">
                <a16:creationId xmlns:a16="http://schemas.microsoft.com/office/drawing/2014/main" id="{3F596533-D673-C492-9642-B48F1E1840C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2253CA16-1E7F-B5BC-96ED-F4A5C85E86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72A617-C401-46F3-BAA3-23EBBF519FC2}" type="datetime1">
              <a:rPr lang="hr-HR" smtClean="0"/>
              <a:t>29.9.2025.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B181D219-1F00-2008-31B4-6E864D9CFD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CCDC2134-D284-FBB2-A224-4A367EE6CB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61A3F9-F782-43F7-AFAA-78911AD1AFE3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8547364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>
            <a:extLst>
              <a:ext uri="{FF2B5EF4-FFF2-40B4-BE49-F238E27FC236}">
                <a16:creationId xmlns:a16="http://schemas.microsoft.com/office/drawing/2014/main" id="{CAC1C37F-14BA-E53D-3205-287CA89EFB8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okomitog teksta 2">
            <a:extLst>
              <a:ext uri="{FF2B5EF4-FFF2-40B4-BE49-F238E27FC236}">
                <a16:creationId xmlns:a16="http://schemas.microsoft.com/office/drawing/2014/main" id="{440C687B-CE5E-C328-34BF-D5C6C66B578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2AF4DB86-8391-E352-D2DE-DFE76AF98B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68F571-C14B-4BF6-A2C6-2C309857EBB4}" type="datetime1">
              <a:rPr lang="hr-HR" smtClean="0"/>
              <a:t>29.9.2025.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2968B9EE-00A6-E0B9-3E7A-4C5AEA1FB3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E76EFEA9-C741-FC3B-71A8-CC3BE4E854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61A3F9-F782-43F7-AFAA-78911AD1AFE3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1538036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29F801ED-AF14-753A-5171-A098B3E05D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6366522C-C854-9B96-1875-C1CA7E7D63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BD749B67-F509-79FB-84F7-3134ED6078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7CB7A9-2037-46AE-ADC7-C639CEB2B45F}" type="datetime1">
              <a:rPr lang="hr-HR" smtClean="0"/>
              <a:t>29.9.2025.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7786033E-18E9-BBA6-8C3D-4890B32CF9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F43C5B6B-29D0-F3C8-0B7E-5F27000C1B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61A3F9-F782-43F7-AFAA-78911AD1AFE3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2993983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sekci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92A697AF-7C57-7C8A-071A-7F9AE648A4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>
            <a:extLst>
              <a:ext uri="{FF2B5EF4-FFF2-40B4-BE49-F238E27FC236}">
                <a16:creationId xmlns:a16="http://schemas.microsoft.com/office/drawing/2014/main" id="{5F295BC9-DD94-7BB2-CDD9-7FC821100F4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EAB5C60E-968C-3732-93CB-D641FABE71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C94633-7B94-47D4-8A9F-55A33EA20690}" type="datetime1">
              <a:rPr lang="hr-HR" smtClean="0"/>
              <a:t>29.9.2025.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88048E54-4D59-B3DD-19DA-BE38CFC012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F93C953B-1BAD-0626-2968-1BCDA00DC5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61A3F9-F782-43F7-AFAA-78911AD1AFE3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8807660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2C9E5515-D24E-8F3A-BA39-15D707F1E0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A298D1AA-EC4C-18B5-0D72-B874441B0EF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sadržaja 3">
            <a:extLst>
              <a:ext uri="{FF2B5EF4-FFF2-40B4-BE49-F238E27FC236}">
                <a16:creationId xmlns:a16="http://schemas.microsoft.com/office/drawing/2014/main" id="{6E4A0C44-6733-1603-874A-C0567311A1A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5" name="Rezervirano mjesto datuma 4">
            <a:extLst>
              <a:ext uri="{FF2B5EF4-FFF2-40B4-BE49-F238E27FC236}">
                <a16:creationId xmlns:a16="http://schemas.microsoft.com/office/drawing/2014/main" id="{8D739AC6-C442-805B-C0EF-2E36BCEAB7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94FA4-9768-4742-AE9C-BA7E9B6F9F2F}" type="datetime1">
              <a:rPr lang="hr-HR" smtClean="0"/>
              <a:t>29.9.2025.</a:t>
            </a:fld>
            <a:endParaRPr lang="hr-HR"/>
          </a:p>
        </p:txBody>
      </p:sp>
      <p:sp>
        <p:nvSpPr>
          <p:cNvPr id="6" name="Rezervirano mjesto podnožja 5">
            <a:extLst>
              <a:ext uri="{FF2B5EF4-FFF2-40B4-BE49-F238E27FC236}">
                <a16:creationId xmlns:a16="http://schemas.microsoft.com/office/drawing/2014/main" id="{7881ECEC-6FFD-1251-B93B-EA65B4F53F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>
            <a:extLst>
              <a:ext uri="{FF2B5EF4-FFF2-40B4-BE49-F238E27FC236}">
                <a16:creationId xmlns:a16="http://schemas.microsoft.com/office/drawing/2014/main" id="{CAC750FD-A79A-6612-7306-168DCBD01B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61A3F9-F782-43F7-AFAA-78911AD1AFE3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148592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00A1148F-13B0-CFE7-D256-CED6EF08FC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>
            <a:extLst>
              <a:ext uri="{FF2B5EF4-FFF2-40B4-BE49-F238E27FC236}">
                <a16:creationId xmlns:a16="http://schemas.microsoft.com/office/drawing/2014/main" id="{1633CC91-C916-22CD-65BA-F01BD91EC16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Rezervirano mjesto sadržaja 3">
            <a:extLst>
              <a:ext uri="{FF2B5EF4-FFF2-40B4-BE49-F238E27FC236}">
                <a16:creationId xmlns:a16="http://schemas.microsoft.com/office/drawing/2014/main" id="{599F70B4-6808-4721-16C1-E8C8E360DC3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5" name="Rezervirano mjesto teksta 4">
            <a:extLst>
              <a:ext uri="{FF2B5EF4-FFF2-40B4-BE49-F238E27FC236}">
                <a16:creationId xmlns:a16="http://schemas.microsoft.com/office/drawing/2014/main" id="{734915DD-F361-D74E-1532-A0252BB16B9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6" name="Rezervirano mjesto sadržaja 5">
            <a:extLst>
              <a:ext uri="{FF2B5EF4-FFF2-40B4-BE49-F238E27FC236}">
                <a16:creationId xmlns:a16="http://schemas.microsoft.com/office/drawing/2014/main" id="{1D877E87-4C94-BBD7-1F84-66F3088B3B3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7" name="Rezervirano mjesto datuma 6">
            <a:extLst>
              <a:ext uri="{FF2B5EF4-FFF2-40B4-BE49-F238E27FC236}">
                <a16:creationId xmlns:a16="http://schemas.microsoft.com/office/drawing/2014/main" id="{D87828B3-50C3-468D-3438-48C96AD9BE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38BEEC-4C43-4F32-B692-6A2D68EC31FD}" type="datetime1">
              <a:rPr lang="hr-HR" smtClean="0"/>
              <a:t>29.9.2025.</a:t>
            </a:fld>
            <a:endParaRPr lang="hr-HR"/>
          </a:p>
        </p:txBody>
      </p:sp>
      <p:sp>
        <p:nvSpPr>
          <p:cNvPr id="8" name="Rezervirano mjesto podnožja 7">
            <a:extLst>
              <a:ext uri="{FF2B5EF4-FFF2-40B4-BE49-F238E27FC236}">
                <a16:creationId xmlns:a16="http://schemas.microsoft.com/office/drawing/2014/main" id="{567006EB-9F51-E6B4-799D-4408850B3F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Rezervirano mjesto broja slajda 8">
            <a:extLst>
              <a:ext uri="{FF2B5EF4-FFF2-40B4-BE49-F238E27FC236}">
                <a16:creationId xmlns:a16="http://schemas.microsoft.com/office/drawing/2014/main" id="{BFF024DD-0E59-A6AE-BE1E-A801051BA6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61A3F9-F782-43F7-AFAA-78911AD1AFE3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0386228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9C612BD3-0EEC-5CED-0290-65F205DF24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datuma 2">
            <a:extLst>
              <a:ext uri="{FF2B5EF4-FFF2-40B4-BE49-F238E27FC236}">
                <a16:creationId xmlns:a16="http://schemas.microsoft.com/office/drawing/2014/main" id="{88E8ED9A-DCCA-43ED-4A70-24CC05531E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5E6C4-F4D8-48F5-9086-BA8941FDE59A}" type="datetime1">
              <a:rPr lang="hr-HR" smtClean="0"/>
              <a:t>29.9.2025.</a:t>
            </a:fld>
            <a:endParaRPr lang="hr-HR"/>
          </a:p>
        </p:txBody>
      </p:sp>
      <p:sp>
        <p:nvSpPr>
          <p:cNvPr id="4" name="Rezervirano mjesto podnožja 3">
            <a:extLst>
              <a:ext uri="{FF2B5EF4-FFF2-40B4-BE49-F238E27FC236}">
                <a16:creationId xmlns:a16="http://schemas.microsoft.com/office/drawing/2014/main" id="{C34E3CA8-AD00-BAC7-1337-78A9ADDA5E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Rezervirano mjesto broja slajda 4">
            <a:extLst>
              <a:ext uri="{FF2B5EF4-FFF2-40B4-BE49-F238E27FC236}">
                <a16:creationId xmlns:a16="http://schemas.microsoft.com/office/drawing/2014/main" id="{C1B95F65-CCB8-C7C3-4AEF-2E3D6DE8AB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61A3F9-F782-43F7-AFAA-78911AD1AFE3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1999870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datuma 1">
            <a:extLst>
              <a:ext uri="{FF2B5EF4-FFF2-40B4-BE49-F238E27FC236}">
                <a16:creationId xmlns:a16="http://schemas.microsoft.com/office/drawing/2014/main" id="{E7C0F113-0438-B9FB-C445-9604826EC2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7B9810-5AA8-4F9A-AEC7-52978067616A}" type="datetime1">
              <a:rPr lang="hr-HR" smtClean="0"/>
              <a:t>29.9.2025.</a:t>
            </a:fld>
            <a:endParaRPr lang="hr-HR"/>
          </a:p>
        </p:txBody>
      </p:sp>
      <p:sp>
        <p:nvSpPr>
          <p:cNvPr id="3" name="Rezervirano mjesto podnožja 2">
            <a:extLst>
              <a:ext uri="{FF2B5EF4-FFF2-40B4-BE49-F238E27FC236}">
                <a16:creationId xmlns:a16="http://schemas.microsoft.com/office/drawing/2014/main" id="{782ED323-CCB6-0B22-0907-3E38C6E56B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Rezervirano mjesto broja slajda 3">
            <a:extLst>
              <a:ext uri="{FF2B5EF4-FFF2-40B4-BE49-F238E27FC236}">
                <a16:creationId xmlns:a16="http://schemas.microsoft.com/office/drawing/2014/main" id="{554350E2-3FCF-3CE7-1C06-F63D7E5EE0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61A3F9-F782-43F7-AFAA-78911AD1AFE3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8052507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BCD8BBB0-8D5F-E0F6-C913-5B3C9D1AFE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3D60E4F3-36BC-1B3B-D1BC-7A92F5E359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teksta 3">
            <a:extLst>
              <a:ext uri="{FF2B5EF4-FFF2-40B4-BE49-F238E27FC236}">
                <a16:creationId xmlns:a16="http://schemas.microsoft.com/office/drawing/2014/main" id="{3EC8DEB4-DA64-0E43-13FD-CC20BD1CBCF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Rezervirano mjesto datuma 4">
            <a:extLst>
              <a:ext uri="{FF2B5EF4-FFF2-40B4-BE49-F238E27FC236}">
                <a16:creationId xmlns:a16="http://schemas.microsoft.com/office/drawing/2014/main" id="{666AF168-070F-3F5D-F65B-2621D41FFF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861413-E4A9-4345-A3F2-15B244D3E7D7}" type="datetime1">
              <a:rPr lang="hr-HR" smtClean="0"/>
              <a:t>29.9.2025.</a:t>
            </a:fld>
            <a:endParaRPr lang="hr-HR"/>
          </a:p>
        </p:txBody>
      </p:sp>
      <p:sp>
        <p:nvSpPr>
          <p:cNvPr id="6" name="Rezervirano mjesto podnožja 5">
            <a:extLst>
              <a:ext uri="{FF2B5EF4-FFF2-40B4-BE49-F238E27FC236}">
                <a16:creationId xmlns:a16="http://schemas.microsoft.com/office/drawing/2014/main" id="{D4CF2F12-D7E9-82CC-5C11-50313CBCBD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>
            <a:extLst>
              <a:ext uri="{FF2B5EF4-FFF2-40B4-BE49-F238E27FC236}">
                <a16:creationId xmlns:a16="http://schemas.microsoft.com/office/drawing/2014/main" id="{25E9C545-A4B5-FEAC-DB2C-6314F5B5F5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61A3F9-F782-43F7-AFAA-78911AD1AFE3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1728402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08E4EC85-E7EB-82EB-AEAA-18E553115A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like 2">
            <a:extLst>
              <a:ext uri="{FF2B5EF4-FFF2-40B4-BE49-F238E27FC236}">
                <a16:creationId xmlns:a16="http://schemas.microsoft.com/office/drawing/2014/main" id="{43F439E0-E8B2-9E7C-9A38-25A92B978C2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r-HR"/>
          </a:p>
        </p:txBody>
      </p:sp>
      <p:sp>
        <p:nvSpPr>
          <p:cNvPr id="4" name="Rezervirano mjesto teksta 3">
            <a:extLst>
              <a:ext uri="{FF2B5EF4-FFF2-40B4-BE49-F238E27FC236}">
                <a16:creationId xmlns:a16="http://schemas.microsoft.com/office/drawing/2014/main" id="{23A082C3-4428-3939-08A0-6E1BADA9266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Rezervirano mjesto datuma 4">
            <a:extLst>
              <a:ext uri="{FF2B5EF4-FFF2-40B4-BE49-F238E27FC236}">
                <a16:creationId xmlns:a16="http://schemas.microsoft.com/office/drawing/2014/main" id="{9EA38AA0-A591-C790-3639-F989057E97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6BB7D9-D76C-40F7-B5C4-E645A8144F4C}" type="datetime1">
              <a:rPr lang="hr-HR" smtClean="0"/>
              <a:t>29.9.2025.</a:t>
            </a:fld>
            <a:endParaRPr lang="hr-HR"/>
          </a:p>
        </p:txBody>
      </p:sp>
      <p:sp>
        <p:nvSpPr>
          <p:cNvPr id="6" name="Rezervirano mjesto podnožja 5">
            <a:extLst>
              <a:ext uri="{FF2B5EF4-FFF2-40B4-BE49-F238E27FC236}">
                <a16:creationId xmlns:a16="http://schemas.microsoft.com/office/drawing/2014/main" id="{4EAAF0F4-83A1-9F9B-D7F8-C269FADCFD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>
            <a:extLst>
              <a:ext uri="{FF2B5EF4-FFF2-40B4-BE49-F238E27FC236}">
                <a16:creationId xmlns:a16="http://schemas.microsoft.com/office/drawing/2014/main" id="{7045EEDD-E40E-BF67-7827-73C9BF0BF1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61A3F9-F782-43F7-AFAA-78911AD1AFE3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3360073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naslova 1">
            <a:extLst>
              <a:ext uri="{FF2B5EF4-FFF2-40B4-BE49-F238E27FC236}">
                <a16:creationId xmlns:a16="http://schemas.microsoft.com/office/drawing/2014/main" id="{688340E5-01D9-64BA-5B1C-67F34A7E64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>
            <a:extLst>
              <a:ext uri="{FF2B5EF4-FFF2-40B4-BE49-F238E27FC236}">
                <a16:creationId xmlns:a16="http://schemas.microsoft.com/office/drawing/2014/main" id="{45262EA5-76DD-CF3B-BF61-10D394C5E41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6569013C-5238-E121-C950-62FFBCF5936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A517E9D-447E-440C-849D-A560AC33D691}" type="datetime1">
              <a:rPr lang="hr-HR" smtClean="0"/>
              <a:t>29.9.2025.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D567CDF4-0606-D288-6CB3-9D74328BA12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66273855-56D4-5316-7ECC-E691A8576CA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061A3F9-F782-43F7-AFAA-78911AD1AFE3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9432809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nccn.org/guidelines/guidelines-detail?category=1&amp;id=1411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C214960-2B96-6EB2-3D9E-11ED2AC3080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A5319115-CC53-345B-BCB7-FB03EB62F23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br>
              <a:rPr lang="hr-HR" sz="3200" dirty="0"/>
            </a:br>
            <a:r>
              <a:rPr lang="hr-HR" sz="3200" dirty="0"/>
              <a:t>KROHEM </a:t>
            </a:r>
            <a:br>
              <a:rPr lang="hr-HR" sz="3200" dirty="0"/>
            </a:br>
            <a:r>
              <a:rPr lang="hr-HR" sz="3200" dirty="0"/>
              <a:t>Radna skupina za akutne leukemije</a:t>
            </a:r>
            <a:br>
              <a:rPr lang="hr-HR" sz="3200" dirty="0"/>
            </a:br>
            <a:br>
              <a:rPr lang="hr-HR" sz="3200" dirty="0"/>
            </a:br>
            <a:r>
              <a:rPr lang="hr-HR" sz="3200" dirty="0">
                <a:solidFill>
                  <a:schemeClr val="tx2">
                    <a:lumMod val="75000"/>
                    <a:lumOff val="25000"/>
                  </a:schemeClr>
                </a:solidFill>
              </a:rPr>
              <a:t>Smjernice za liječenje akutne </a:t>
            </a:r>
            <a:r>
              <a:rPr lang="hr-HR" sz="3200" dirty="0" err="1">
                <a:solidFill>
                  <a:schemeClr val="tx2">
                    <a:lumMod val="75000"/>
                    <a:lumOff val="25000"/>
                  </a:schemeClr>
                </a:solidFill>
              </a:rPr>
              <a:t>promijelocitne</a:t>
            </a:r>
            <a:r>
              <a:rPr lang="hr-HR" sz="3200" dirty="0">
                <a:solidFill>
                  <a:schemeClr val="tx2">
                    <a:lumMod val="75000"/>
                    <a:lumOff val="25000"/>
                  </a:schemeClr>
                </a:solidFill>
              </a:rPr>
              <a:t> leukemije</a:t>
            </a: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7982F71F-1235-3DA9-E266-7C352B90921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hr-HR" dirty="0"/>
              <a:t>ZOOM 14.10.2024. – Vinkovci 9.11.2024.</a:t>
            </a:r>
          </a:p>
          <a:p>
            <a:endParaRPr lang="hr-HR" dirty="0"/>
          </a:p>
          <a:p>
            <a:r>
              <a:rPr lang="hr-HR" sz="2000" dirty="0"/>
              <a:t>Mirta Mikulić, Dragana </a:t>
            </a:r>
            <a:r>
              <a:rPr lang="hr-HR" sz="2000" dirty="0" err="1"/>
              <a:t>Grohovac</a:t>
            </a:r>
            <a:r>
              <a:rPr lang="hr-HR" sz="2000" dirty="0"/>
              <a:t>, Pavle Rončević, Radovan Vrhovac, Inga </a:t>
            </a:r>
            <a:r>
              <a:rPr lang="hr-HR" sz="2000" dirty="0" err="1"/>
              <a:t>Mandac</a:t>
            </a:r>
            <a:r>
              <a:rPr lang="hr-HR" sz="2000" dirty="0"/>
              <a:t> Smoljanović, Željko Prka, Delfa Radić Krišto, Vlatka Periša, Dubravka Sertić, </a:t>
            </a:r>
            <a:br>
              <a:rPr lang="hr-HR" sz="2000" dirty="0"/>
            </a:br>
            <a:r>
              <a:rPr lang="hr-HR" sz="2000" dirty="0"/>
              <a:t>Ranka </a:t>
            </a:r>
            <a:r>
              <a:rPr lang="hr-HR" sz="2000" dirty="0" err="1"/>
              <a:t>Serventi</a:t>
            </a:r>
            <a:r>
              <a:rPr lang="hr-HR" sz="2000" dirty="0"/>
              <a:t> </a:t>
            </a:r>
            <a:r>
              <a:rPr lang="hr-HR" sz="2000" dirty="0" err="1"/>
              <a:t>Seiwerth</a:t>
            </a:r>
            <a:endParaRPr lang="hr-HR" sz="2000" dirty="0"/>
          </a:p>
        </p:txBody>
      </p:sp>
    </p:spTree>
    <p:extLst>
      <p:ext uri="{BB962C8B-B14F-4D97-AF65-F5344CB8AC3E}">
        <p14:creationId xmlns:p14="http://schemas.microsoft.com/office/powerpoint/2010/main" val="124844119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" name="TextShape 1"/>
          <p:cNvSpPr txBox="1"/>
          <p:nvPr/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>
            <a:solidFill>
              <a:schemeClr val="tx2">
                <a:lumMod val="75000"/>
                <a:lumOff val="25000"/>
              </a:schemeClr>
            </a:solidFill>
          </a:ln>
        </p:spPr>
        <p:txBody>
          <a:bodyPr anchor="ctr">
            <a:noAutofit/>
          </a:bodyPr>
          <a:lstStyle/>
          <a:p>
            <a:pPr>
              <a:lnSpc>
                <a:spcPct val="90000"/>
              </a:lnSpc>
            </a:pPr>
            <a:r>
              <a:rPr lang="en-US" sz="2800" strike="noStrike" spc="-1" dirty="0" err="1">
                <a:solidFill>
                  <a:schemeClr val="tx2">
                    <a:lumMod val="75000"/>
                    <a:lumOff val="25000"/>
                  </a:schemeClr>
                </a:solidFill>
                <a:latin typeface="+mj-lt"/>
                <a:cs typeface="Calibri" panose="020F0502020204030204" pitchFamily="34" charset="0"/>
              </a:rPr>
              <a:t>Liječenje</a:t>
            </a:r>
            <a:r>
              <a:rPr lang="en-US" sz="2800" strike="noStrike" spc="-1" dirty="0">
                <a:solidFill>
                  <a:schemeClr val="tx2">
                    <a:lumMod val="75000"/>
                    <a:lumOff val="25000"/>
                  </a:schemeClr>
                </a:solidFill>
                <a:latin typeface="+mj-lt"/>
                <a:cs typeface="Calibri" panose="020F0502020204030204" pitchFamily="34" charset="0"/>
              </a:rPr>
              <a:t> APL u </a:t>
            </a:r>
            <a:r>
              <a:rPr lang="en-US" sz="2800" strike="noStrike" spc="-1" dirty="0" err="1">
                <a:solidFill>
                  <a:schemeClr val="tx2">
                    <a:lumMod val="75000"/>
                    <a:lumOff val="25000"/>
                  </a:schemeClr>
                </a:solidFill>
                <a:latin typeface="+mj-lt"/>
                <a:cs typeface="Calibri" panose="020F0502020204030204" pitchFamily="34" charset="0"/>
              </a:rPr>
              <a:t>trudnoći</a:t>
            </a:r>
            <a:endParaRPr lang="en-US" sz="2800" strike="noStrike" spc="-1" dirty="0">
              <a:solidFill>
                <a:schemeClr val="tx2">
                  <a:lumMod val="75000"/>
                  <a:lumOff val="25000"/>
                </a:schemeClr>
              </a:solidFill>
              <a:latin typeface="+mj-lt"/>
              <a:cs typeface="Calibri" panose="020F0502020204030204" pitchFamily="34" charset="0"/>
            </a:endParaRPr>
          </a:p>
        </p:txBody>
      </p:sp>
      <p:sp>
        <p:nvSpPr>
          <p:cNvPr id="225" name="TextShape 2"/>
          <p:cNvSpPr txBox="1"/>
          <p:nvPr/>
        </p:nvSpPr>
        <p:spPr>
          <a:xfrm>
            <a:off x="838080" y="1825560"/>
            <a:ext cx="10515240" cy="4824360"/>
          </a:xfrm>
          <a:prstGeom prst="rect">
            <a:avLst/>
          </a:prstGeom>
          <a:noFill/>
          <a:ln>
            <a:noFill/>
          </a:ln>
        </p:spPr>
        <p:txBody>
          <a:bodyPr>
            <a:normAutofit fontScale="93000"/>
          </a:bodyPr>
          <a:lstStyle/>
          <a:p>
            <a:pPr marL="228600" indent="-22824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en-US" b="0" u="sng" strike="noStrike" spc="-1" dirty="0" err="1">
                <a:solidFill>
                  <a:srgbClr val="000000"/>
                </a:solidFill>
                <a:uFillTx/>
              </a:rPr>
              <a:t>Liječenje</a:t>
            </a:r>
            <a:r>
              <a:rPr lang="en-US" b="0" u="sng" strike="noStrike" spc="-1" dirty="0">
                <a:solidFill>
                  <a:srgbClr val="000000"/>
                </a:solidFill>
                <a:uFillTx/>
              </a:rPr>
              <a:t> se ne </a:t>
            </a:r>
            <a:r>
              <a:rPr lang="en-US" b="0" u="sng" strike="noStrike" spc="-1" dirty="0" err="1">
                <a:solidFill>
                  <a:srgbClr val="000000"/>
                </a:solidFill>
                <a:uFillTx/>
              </a:rPr>
              <a:t>smije</a:t>
            </a:r>
            <a:r>
              <a:rPr lang="en-US" b="0" u="sng" strike="noStrike" spc="-1" dirty="0">
                <a:solidFill>
                  <a:srgbClr val="000000"/>
                </a:solidFill>
                <a:uFillTx/>
              </a:rPr>
              <a:t> </a:t>
            </a:r>
            <a:r>
              <a:rPr lang="en-US" b="0" u="sng" strike="noStrike" spc="-1" dirty="0" err="1">
                <a:solidFill>
                  <a:srgbClr val="000000"/>
                </a:solidFill>
                <a:uFillTx/>
              </a:rPr>
              <a:t>odgađati</a:t>
            </a:r>
            <a:r>
              <a:rPr lang="en-US" b="0" u="sng" strike="noStrike" spc="-1" dirty="0">
                <a:solidFill>
                  <a:srgbClr val="000000"/>
                </a:solidFill>
                <a:uFillTx/>
              </a:rPr>
              <a:t> </a:t>
            </a:r>
            <a:r>
              <a:rPr lang="en-US" b="0" u="sng" strike="noStrike" spc="-1" dirty="0" err="1">
                <a:solidFill>
                  <a:srgbClr val="000000"/>
                </a:solidFill>
                <a:uFillTx/>
              </a:rPr>
              <a:t>zbog</a:t>
            </a:r>
            <a:r>
              <a:rPr lang="en-US" b="0" u="sng" strike="noStrike" spc="-1" dirty="0">
                <a:solidFill>
                  <a:srgbClr val="000000"/>
                </a:solidFill>
                <a:uFillTx/>
              </a:rPr>
              <a:t> </a:t>
            </a:r>
            <a:r>
              <a:rPr lang="en-US" b="0" u="sng" strike="noStrike" spc="-1" dirty="0" err="1">
                <a:solidFill>
                  <a:srgbClr val="000000"/>
                </a:solidFill>
                <a:uFillTx/>
              </a:rPr>
              <a:t>trudnoće</a:t>
            </a:r>
            <a:r>
              <a:rPr lang="en-US" b="0" u="sng" strike="noStrike" spc="-1" dirty="0">
                <a:solidFill>
                  <a:srgbClr val="000000"/>
                </a:solidFill>
                <a:uFillTx/>
              </a:rPr>
              <a:t> </a:t>
            </a:r>
            <a:r>
              <a:rPr lang="en-US" b="0" u="sng" strike="noStrike" spc="-1" dirty="0" err="1">
                <a:solidFill>
                  <a:srgbClr val="000000"/>
                </a:solidFill>
                <a:uFillTx/>
              </a:rPr>
              <a:t>i</a:t>
            </a:r>
            <a:r>
              <a:rPr lang="en-US" b="0" u="sng" strike="noStrike" spc="-1" dirty="0">
                <a:solidFill>
                  <a:srgbClr val="000000"/>
                </a:solidFill>
                <a:uFillTx/>
              </a:rPr>
              <a:t> </a:t>
            </a:r>
            <a:r>
              <a:rPr lang="en-US" b="0" u="sng" strike="noStrike" spc="-1" dirty="0" err="1">
                <a:solidFill>
                  <a:srgbClr val="000000"/>
                </a:solidFill>
                <a:uFillTx/>
              </a:rPr>
              <a:t>pitanja</a:t>
            </a:r>
            <a:r>
              <a:rPr lang="en-US" b="0" u="sng" strike="noStrike" spc="-1" dirty="0">
                <a:solidFill>
                  <a:srgbClr val="000000"/>
                </a:solidFill>
                <a:uFillTx/>
              </a:rPr>
              <a:t> </a:t>
            </a:r>
            <a:r>
              <a:rPr lang="en-US" b="0" u="sng" strike="noStrike" spc="-1" dirty="0" err="1">
                <a:solidFill>
                  <a:srgbClr val="000000"/>
                </a:solidFill>
                <a:uFillTx/>
              </a:rPr>
              <a:t>sigurnosti</a:t>
            </a:r>
            <a:r>
              <a:rPr lang="en-US" b="0" u="sng" strike="noStrike" spc="-1" dirty="0">
                <a:solidFill>
                  <a:srgbClr val="000000"/>
                </a:solidFill>
                <a:uFillTx/>
              </a:rPr>
              <a:t> </a:t>
            </a:r>
            <a:r>
              <a:rPr lang="en-US" b="0" u="sng" strike="noStrike" spc="-1" dirty="0" err="1">
                <a:solidFill>
                  <a:srgbClr val="000000"/>
                </a:solidFill>
                <a:uFillTx/>
              </a:rPr>
              <a:t>embrija</a:t>
            </a:r>
            <a:r>
              <a:rPr lang="en-US" b="0" u="sng" strike="noStrike" spc="-1" dirty="0">
                <a:solidFill>
                  <a:srgbClr val="000000"/>
                </a:solidFill>
                <a:uFillTx/>
              </a:rPr>
              <a:t>/</a:t>
            </a:r>
            <a:r>
              <a:rPr lang="en-US" b="0" u="sng" strike="noStrike" spc="-1" dirty="0" err="1">
                <a:solidFill>
                  <a:srgbClr val="000000"/>
                </a:solidFill>
                <a:uFillTx/>
              </a:rPr>
              <a:t>fetusa</a:t>
            </a:r>
            <a:endParaRPr lang="en-US" b="0" strike="noStrike" spc="-1" dirty="0">
              <a:solidFill>
                <a:srgbClr val="000000"/>
              </a:solidFill>
            </a:endParaRPr>
          </a:p>
          <a:p>
            <a:pPr marL="228600" indent="-22824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en-US" b="0" u="sng" strike="noStrike" spc="-1" dirty="0" err="1">
                <a:solidFill>
                  <a:srgbClr val="000000"/>
                </a:solidFill>
                <a:uFillTx/>
              </a:rPr>
              <a:t>Indukcija</a:t>
            </a:r>
            <a:r>
              <a:rPr lang="en-US" b="0" u="sng" strike="noStrike" spc="-1" dirty="0">
                <a:solidFill>
                  <a:srgbClr val="000000"/>
                </a:solidFill>
                <a:uFillTx/>
              </a:rPr>
              <a:t> </a:t>
            </a:r>
            <a:r>
              <a:rPr lang="en-US" b="0" u="sng" strike="noStrike" spc="-1" dirty="0" err="1">
                <a:solidFill>
                  <a:srgbClr val="000000"/>
                </a:solidFill>
                <a:uFillTx/>
              </a:rPr>
              <a:t>pobačaja</a:t>
            </a:r>
            <a:r>
              <a:rPr lang="en-US" b="0" u="sng" strike="noStrike" spc="-1" dirty="0">
                <a:solidFill>
                  <a:srgbClr val="000000"/>
                </a:solidFill>
                <a:uFillTx/>
              </a:rPr>
              <a:t> </a:t>
            </a:r>
            <a:r>
              <a:rPr lang="en-US" b="0" u="sng" strike="noStrike" spc="-1" dirty="0" err="1">
                <a:solidFill>
                  <a:srgbClr val="000000"/>
                </a:solidFill>
                <a:uFillTx/>
              </a:rPr>
              <a:t>nije</a:t>
            </a:r>
            <a:r>
              <a:rPr lang="en-US" b="0" u="sng" strike="noStrike" spc="-1" dirty="0">
                <a:solidFill>
                  <a:srgbClr val="000000"/>
                </a:solidFill>
                <a:uFillTx/>
              </a:rPr>
              <a:t> </a:t>
            </a:r>
            <a:r>
              <a:rPr lang="en-US" b="0" u="sng" strike="noStrike" spc="-1" dirty="0" err="1">
                <a:solidFill>
                  <a:srgbClr val="000000"/>
                </a:solidFill>
                <a:uFillTx/>
              </a:rPr>
              <a:t>preduvjet</a:t>
            </a:r>
            <a:r>
              <a:rPr lang="en-US" b="0" u="sng" strike="noStrike" spc="-1" dirty="0">
                <a:solidFill>
                  <a:srgbClr val="000000"/>
                </a:solidFill>
                <a:uFillTx/>
              </a:rPr>
              <a:t> za </a:t>
            </a:r>
            <a:r>
              <a:rPr lang="en-US" b="0" u="sng" strike="noStrike" spc="-1" dirty="0" err="1">
                <a:solidFill>
                  <a:srgbClr val="000000"/>
                </a:solidFill>
                <a:uFillTx/>
              </a:rPr>
              <a:t>liječenje</a:t>
            </a:r>
            <a:r>
              <a:rPr lang="en-US" b="0" u="sng" strike="noStrike" spc="-1" dirty="0">
                <a:solidFill>
                  <a:srgbClr val="000000"/>
                </a:solidFill>
                <a:uFillTx/>
              </a:rPr>
              <a:t> </a:t>
            </a:r>
            <a:r>
              <a:rPr lang="en-US" b="0" u="sng" strike="noStrike" spc="-1" dirty="0" err="1">
                <a:solidFill>
                  <a:srgbClr val="000000"/>
                </a:solidFill>
                <a:uFillTx/>
              </a:rPr>
              <a:t>te</a:t>
            </a:r>
            <a:r>
              <a:rPr lang="en-US" b="0" u="sng" strike="noStrike" spc="-1" dirty="0">
                <a:solidFill>
                  <a:srgbClr val="000000"/>
                </a:solidFill>
                <a:uFillTx/>
              </a:rPr>
              <a:t> </a:t>
            </a:r>
            <a:r>
              <a:rPr lang="en-US" b="0" u="sng" strike="noStrike" spc="-1" dirty="0" err="1">
                <a:solidFill>
                  <a:srgbClr val="000000"/>
                </a:solidFill>
                <a:uFillTx/>
              </a:rPr>
              <a:t>odluka</a:t>
            </a:r>
            <a:r>
              <a:rPr lang="en-US" b="0" u="sng" strike="noStrike" spc="-1" dirty="0">
                <a:solidFill>
                  <a:srgbClr val="000000"/>
                </a:solidFill>
                <a:uFillTx/>
              </a:rPr>
              <a:t> o </a:t>
            </a:r>
            <a:r>
              <a:rPr lang="en-US" b="0" u="sng" strike="noStrike" spc="-1" dirty="0" err="1">
                <a:solidFill>
                  <a:srgbClr val="000000"/>
                </a:solidFill>
                <a:uFillTx/>
              </a:rPr>
              <a:t>istom</a:t>
            </a:r>
            <a:r>
              <a:rPr lang="en-US" b="0" u="sng" strike="noStrike" spc="-1" dirty="0">
                <a:solidFill>
                  <a:srgbClr val="000000"/>
                </a:solidFill>
                <a:uFillTx/>
              </a:rPr>
              <a:t> mora </a:t>
            </a:r>
            <a:r>
              <a:rPr lang="en-US" b="0" u="sng" strike="noStrike" spc="-1" dirty="0" err="1">
                <a:solidFill>
                  <a:srgbClr val="000000"/>
                </a:solidFill>
                <a:uFillTx/>
              </a:rPr>
              <a:t>biti</a:t>
            </a:r>
            <a:r>
              <a:rPr lang="en-US" b="0" u="sng" strike="noStrike" spc="-1" dirty="0">
                <a:solidFill>
                  <a:srgbClr val="000000"/>
                </a:solidFill>
                <a:uFillTx/>
              </a:rPr>
              <a:t> </a:t>
            </a:r>
            <a:r>
              <a:rPr lang="en-US" b="0" u="sng" strike="noStrike" spc="-1" dirty="0" err="1">
                <a:solidFill>
                  <a:srgbClr val="000000"/>
                </a:solidFill>
                <a:uFillTx/>
              </a:rPr>
              <a:t>multidisciplinarna</a:t>
            </a:r>
            <a:r>
              <a:rPr lang="en-US" b="0" u="sng" strike="noStrike" spc="-1" dirty="0">
                <a:solidFill>
                  <a:srgbClr val="000000"/>
                </a:solidFill>
                <a:uFillTx/>
              </a:rPr>
              <a:t> </a:t>
            </a:r>
            <a:r>
              <a:rPr lang="en-US" b="0" u="sng" strike="noStrike" spc="-1" dirty="0" err="1">
                <a:solidFill>
                  <a:srgbClr val="000000"/>
                </a:solidFill>
                <a:uFillTx/>
              </a:rPr>
              <a:t>te</a:t>
            </a:r>
            <a:r>
              <a:rPr lang="en-US" b="0" u="sng" strike="noStrike" spc="-1" dirty="0">
                <a:solidFill>
                  <a:srgbClr val="000000"/>
                </a:solidFill>
                <a:uFillTx/>
              </a:rPr>
              <a:t> u </a:t>
            </a:r>
            <a:r>
              <a:rPr lang="en-US" b="0" u="sng" strike="noStrike" spc="-1" dirty="0" err="1">
                <a:solidFill>
                  <a:srgbClr val="000000"/>
                </a:solidFill>
                <a:uFillTx/>
              </a:rPr>
              <a:t>konačnici</a:t>
            </a:r>
            <a:r>
              <a:rPr lang="en-US" b="0" u="sng" strike="noStrike" spc="-1" dirty="0">
                <a:solidFill>
                  <a:srgbClr val="000000"/>
                </a:solidFill>
                <a:uFillTx/>
              </a:rPr>
              <a:t> </a:t>
            </a:r>
            <a:r>
              <a:rPr lang="en-US" b="0" u="sng" strike="noStrike" spc="-1" dirty="0" err="1">
                <a:solidFill>
                  <a:srgbClr val="000000"/>
                </a:solidFill>
                <a:uFillTx/>
              </a:rPr>
              <a:t>odluka</a:t>
            </a:r>
            <a:r>
              <a:rPr lang="en-US" b="0" u="sng" strike="noStrike" spc="-1" dirty="0">
                <a:solidFill>
                  <a:srgbClr val="000000"/>
                </a:solidFill>
                <a:uFillTx/>
              </a:rPr>
              <a:t> </a:t>
            </a:r>
            <a:r>
              <a:rPr lang="en-US" b="0" u="sng" strike="noStrike" spc="-1" dirty="0" err="1">
                <a:solidFill>
                  <a:srgbClr val="000000"/>
                </a:solidFill>
                <a:uFillTx/>
              </a:rPr>
              <a:t>majke</a:t>
            </a:r>
            <a:endParaRPr lang="en-US" b="0" strike="noStrike" spc="-1" dirty="0">
              <a:solidFill>
                <a:srgbClr val="000000"/>
              </a:solidFill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r>
              <a:rPr lang="en-US" b="1" strike="noStrike" spc="-1" dirty="0">
                <a:solidFill>
                  <a:schemeClr val="tx2">
                    <a:lumMod val="75000"/>
                    <a:lumOff val="25000"/>
                  </a:schemeClr>
                </a:solidFill>
              </a:rPr>
              <a:t>1. </a:t>
            </a:r>
            <a:r>
              <a:rPr lang="en-US" b="1" strike="noStrike" spc="-1" dirty="0" err="1">
                <a:solidFill>
                  <a:schemeClr val="tx2">
                    <a:lumMod val="75000"/>
                    <a:lumOff val="25000"/>
                  </a:schemeClr>
                </a:solidFill>
              </a:rPr>
              <a:t>trimestar</a:t>
            </a:r>
            <a:r>
              <a:rPr lang="en-US" b="1" strike="noStrike" spc="-1" dirty="0">
                <a:solidFill>
                  <a:schemeClr val="tx2">
                    <a:lumMod val="75000"/>
                    <a:lumOff val="25000"/>
                  </a:schemeClr>
                </a:solidFill>
              </a:rPr>
              <a:t>: </a:t>
            </a:r>
          </a:p>
          <a:p>
            <a:pPr marL="228600" indent="-22824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en-US" b="0" strike="noStrike" spc="-1" dirty="0" err="1">
                <a:solidFill>
                  <a:srgbClr val="000000"/>
                </a:solidFill>
              </a:rPr>
              <a:t>Ako</a:t>
            </a:r>
            <a:r>
              <a:rPr lang="en-US" b="0" strike="noStrike" spc="-1" dirty="0">
                <a:solidFill>
                  <a:srgbClr val="000000"/>
                </a:solidFill>
              </a:rPr>
              <a:t> </a:t>
            </a:r>
            <a:r>
              <a:rPr lang="en-US" b="0" strike="noStrike" spc="-1" dirty="0" err="1">
                <a:solidFill>
                  <a:srgbClr val="000000"/>
                </a:solidFill>
              </a:rPr>
              <a:t>bolesnica</a:t>
            </a:r>
            <a:r>
              <a:rPr lang="en-US" b="0" strike="noStrike" spc="-1" dirty="0">
                <a:solidFill>
                  <a:srgbClr val="000000"/>
                </a:solidFill>
              </a:rPr>
              <a:t> ne </a:t>
            </a:r>
            <a:r>
              <a:rPr lang="en-US" b="0" strike="noStrike" spc="-1" dirty="0" err="1">
                <a:solidFill>
                  <a:srgbClr val="000000"/>
                </a:solidFill>
              </a:rPr>
              <a:t>želi</a:t>
            </a:r>
            <a:r>
              <a:rPr lang="en-US" b="0" strike="noStrike" spc="-1" dirty="0">
                <a:solidFill>
                  <a:srgbClr val="000000"/>
                </a:solidFill>
              </a:rPr>
              <a:t> </a:t>
            </a:r>
            <a:r>
              <a:rPr lang="en-US" b="0" strike="noStrike" spc="-1" dirty="0" err="1">
                <a:solidFill>
                  <a:srgbClr val="000000"/>
                </a:solidFill>
              </a:rPr>
              <a:t>pobačaj</a:t>
            </a:r>
            <a:r>
              <a:rPr lang="en-US" b="0" strike="noStrike" spc="-1" dirty="0">
                <a:solidFill>
                  <a:srgbClr val="000000"/>
                </a:solidFill>
              </a:rPr>
              <a:t>, </a:t>
            </a:r>
            <a:r>
              <a:rPr lang="en-US" b="0" strike="noStrike" spc="-1" dirty="0" err="1">
                <a:solidFill>
                  <a:srgbClr val="000000"/>
                </a:solidFill>
              </a:rPr>
              <a:t>indukcija</a:t>
            </a:r>
            <a:r>
              <a:rPr lang="en-US" b="0" strike="noStrike" spc="-1" dirty="0">
                <a:solidFill>
                  <a:srgbClr val="000000"/>
                </a:solidFill>
              </a:rPr>
              <a:t> </a:t>
            </a:r>
            <a:r>
              <a:rPr lang="en-US" b="0" strike="noStrike" spc="-1" dirty="0" err="1">
                <a:solidFill>
                  <a:srgbClr val="000000"/>
                </a:solidFill>
              </a:rPr>
              <a:t>primjenom</a:t>
            </a:r>
            <a:r>
              <a:rPr lang="en-US" b="0" strike="noStrike" spc="-1" dirty="0">
                <a:solidFill>
                  <a:srgbClr val="000000"/>
                </a:solidFill>
              </a:rPr>
              <a:t> </a:t>
            </a:r>
            <a:r>
              <a:rPr lang="en-US" b="0" strike="noStrike" spc="-1" dirty="0" err="1">
                <a:solidFill>
                  <a:srgbClr val="000000"/>
                </a:solidFill>
                <a:uFillTx/>
              </a:rPr>
              <a:t>daunorubicina</a:t>
            </a:r>
            <a:r>
              <a:rPr lang="en-US" b="0" strike="noStrike" spc="-1" dirty="0">
                <a:solidFill>
                  <a:srgbClr val="000000"/>
                </a:solidFill>
              </a:rPr>
              <a:t> ( idarubicin je </a:t>
            </a:r>
            <a:r>
              <a:rPr lang="en-US" b="0" strike="noStrike" spc="-1" dirty="0" err="1">
                <a:solidFill>
                  <a:srgbClr val="000000"/>
                </a:solidFill>
              </a:rPr>
              <a:t>lipofilan</a:t>
            </a:r>
            <a:r>
              <a:rPr lang="en-US" b="0" strike="noStrike" spc="-1" dirty="0">
                <a:solidFill>
                  <a:srgbClr val="000000"/>
                </a:solidFill>
              </a:rPr>
              <a:t> </a:t>
            </a:r>
            <a:r>
              <a:rPr lang="en-US" b="0" strike="noStrike" spc="-1" dirty="0" err="1">
                <a:solidFill>
                  <a:srgbClr val="000000"/>
                </a:solidFill>
              </a:rPr>
              <a:t>te</a:t>
            </a:r>
            <a:r>
              <a:rPr lang="en-US" b="0" strike="noStrike" spc="-1" dirty="0">
                <a:solidFill>
                  <a:srgbClr val="000000"/>
                </a:solidFill>
              </a:rPr>
              <a:t> </a:t>
            </a:r>
            <a:r>
              <a:rPr lang="en-US" b="0" strike="noStrike" spc="-1" dirty="0" err="1">
                <a:solidFill>
                  <a:srgbClr val="000000"/>
                </a:solidFill>
              </a:rPr>
              <a:t>prolazi</a:t>
            </a:r>
            <a:r>
              <a:rPr lang="en-US" b="0" strike="noStrike" spc="-1" dirty="0">
                <a:solidFill>
                  <a:srgbClr val="000000"/>
                </a:solidFill>
              </a:rPr>
              <a:t> </a:t>
            </a:r>
            <a:r>
              <a:rPr lang="en-US" b="0" strike="noStrike" spc="-1" dirty="0" err="1">
                <a:solidFill>
                  <a:srgbClr val="000000"/>
                </a:solidFill>
              </a:rPr>
              <a:t>placentarnu</a:t>
            </a:r>
            <a:r>
              <a:rPr lang="en-US" b="0" strike="noStrike" spc="-1" dirty="0">
                <a:solidFill>
                  <a:srgbClr val="000000"/>
                </a:solidFill>
              </a:rPr>
              <a:t> </a:t>
            </a:r>
            <a:r>
              <a:rPr lang="en-US" b="0" strike="noStrike" spc="-1" dirty="0" err="1">
                <a:solidFill>
                  <a:srgbClr val="000000"/>
                </a:solidFill>
              </a:rPr>
              <a:t>barijeru</a:t>
            </a:r>
            <a:r>
              <a:rPr lang="en-US" b="0" strike="noStrike" spc="-1" dirty="0">
                <a:solidFill>
                  <a:srgbClr val="000000"/>
                </a:solidFill>
              </a:rPr>
              <a:t> u </a:t>
            </a:r>
            <a:r>
              <a:rPr lang="en-US" b="0" strike="noStrike" spc="-1" dirty="0" err="1">
                <a:solidFill>
                  <a:srgbClr val="000000"/>
                </a:solidFill>
              </a:rPr>
              <a:t>većoj</a:t>
            </a:r>
            <a:r>
              <a:rPr lang="en-US" b="0" strike="noStrike" spc="-1" dirty="0">
                <a:solidFill>
                  <a:srgbClr val="000000"/>
                </a:solidFill>
              </a:rPr>
              <a:t> </a:t>
            </a:r>
            <a:r>
              <a:rPr lang="en-US" b="0" strike="noStrike" spc="-1" dirty="0" err="1">
                <a:solidFill>
                  <a:srgbClr val="000000"/>
                </a:solidFill>
              </a:rPr>
              <a:t>mjeri</a:t>
            </a:r>
            <a:r>
              <a:rPr lang="en-US" b="0" strike="noStrike" spc="-1" dirty="0">
                <a:solidFill>
                  <a:srgbClr val="000000"/>
                </a:solidFill>
              </a:rPr>
              <a:t> </a:t>
            </a:r>
            <a:r>
              <a:rPr lang="en-US" b="0" strike="noStrike" spc="-1" dirty="0" err="1">
                <a:solidFill>
                  <a:srgbClr val="000000"/>
                </a:solidFill>
              </a:rPr>
              <a:t>stoga</a:t>
            </a:r>
            <a:r>
              <a:rPr lang="en-US" b="0" strike="noStrike" spc="-1" dirty="0">
                <a:solidFill>
                  <a:srgbClr val="000000"/>
                </a:solidFill>
              </a:rPr>
              <a:t> se ne </a:t>
            </a:r>
            <a:r>
              <a:rPr lang="en-US" b="0" strike="noStrike" spc="-1" dirty="0" err="1">
                <a:solidFill>
                  <a:srgbClr val="000000"/>
                </a:solidFill>
              </a:rPr>
              <a:t>preporuča</a:t>
            </a:r>
            <a:r>
              <a:rPr lang="en-US" b="0" strike="noStrike" spc="-1" dirty="0">
                <a:solidFill>
                  <a:srgbClr val="000000"/>
                </a:solidFill>
              </a:rPr>
              <a:t> )</a:t>
            </a:r>
          </a:p>
          <a:p>
            <a:pPr marL="228600" indent="-22824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en-US" b="0" strike="noStrike" spc="-1" dirty="0" err="1">
                <a:solidFill>
                  <a:srgbClr val="000000"/>
                </a:solidFill>
              </a:rPr>
              <a:t>Ako</a:t>
            </a:r>
            <a:r>
              <a:rPr lang="en-US" b="0" strike="noStrike" spc="-1" dirty="0">
                <a:solidFill>
                  <a:srgbClr val="000000"/>
                </a:solidFill>
              </a:rPr>
              <a:t> </a:t>
            </a:r>
            <a:r>
              <a:rPr lang="en-US" b="0" strike="noStrike" spc="-1" dirty="0" err="1">
                <a:solidFill>
                  <a:srgbClr val="000000"/>
                </a:solidFill>
              </a:rPr>
              <a:t>bolesnica</a:t>
            </a:r>
            <a:r>
              <a:rPr lang="en-US" b="0" strike="noStrike" spc="-1" dirty="0">
                <a:solidFill>
                  <a:srgbClr val="000000"/>
                </a:solidFill>
              </a:rPr>
              <a:t> </a:t>
            </a:r>
            <a:r>
              <a:rPr lang="en-US" b="0" strike="noStrike" spc="-1" dirty="0" err="1">
                <a:solidFill>
                  <a:srgbClr val="000000"/>
                </a:solidFill>
              </a:rPr>
              <a:t>želi</a:t>
            </a:r>
            <a:r>
              <a:rPr lang="en-US" b="0" strike="noStrike" spc="-1" dirty="0">
                <a:solidFill>
                  <a:srgbClr val="000000"/>
                </a:solidFill>
              </a:rPr>
              <a:t> </a:t>
            </a:r>
            <a:r>
              <a:rPr lang="en-US" b="0" strike="noStrike" spc="-1" dirty="0" err="1">
                <a:solidFill>
                  <a:srgbClr val="000000"/>
                </a:solidFill>
              </a:rPr>
              <a:t>pobačaj</a:t>
            </a:r>
            <a:r>
              <a:rPr lang="en-US" b="0" strike="noStrike" spc="-1" dirty="0">
                <a:solidFill>
                  <a:srgbClr val="000000"/>
                </a:solidFill>
              </a:rPr>
              <a:t>: </a:t>
            </a:r>
            <a:r>
              <a:rPr lang="en-US" b="0" strike="noStrike" spc="-1" dirty="0" err="1">
                <a:solidFill>
                  <a:srgbClr val="000000"/>
                </a:solidFill>
              </a:rPr>
              <a:t>indukcija</a:t>
            </a:r>
            <a:r>
              <a:rPr lang="en-US" b="0" strike="noStrike" spc="-1" dirty="0">
                <a:solidFill>
                  <a:srgbClr val="000000"/>
                </a:solidFill>
              </a:rPr>
              <a:t> </a:t>
            </a:r>
            <a:r>
              <a:rPr lang="en-US" b="0" strike="noStrike" spc="-1" dirty="0" err="1">
                <a:solidFill>
                  <a:srgbClr val="000000"/>
                </a:solidFill>
              </a:rPr>
              <a:t>sukladno</a:t>
            </a:r>
            <a:r>
              <a:rPr lang="en-US" b="0" strike="noStrike" spc="-1" dirty="0">
                <a:solidFill>
                  <a:srgbClr val="000000"/>
                </a:solidFill>
              </a:rPr>
              <a:t> </a:t>
            </a:r>
            <a:r>
              <a:rPr lang="en-US" b="0" strike="noStrike" spc="-1" dirty="0" err="1">
                <a:solidFill>
                  <a:srgbClr val="000000"/>
                </a:solidFill>
              </a:rPr>
              <a:t>riziku</a:t>
            </a:r>
            <a:endParaRPr lang="en-US" b="0" strike="noStrike" spc="-1" dirty="0">
              <a:solidFill>
                <a:srgbClr val="000000"/>
              </a:solidFill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r>
              <a:rPr lang="en-US" b="1" strike="noStrike" spc="-1" dirty="0">
                <a:solidFill>
                  <a:schemeClr val="tx2">
                    <a:lumMod val="75000"/>
                    <a:lumOff val="25000"/>
                  </a:schemeClr>
                </a:solidFill>
              </a:rPr>
              <a:t>2. </a:t>
            </a:r>
            <a:r>
              <a:rPr lang="en-US" b="1" strike="noStrike" spc="-1" dirty="0" err="1">
                <a:solidFill>
                  <a:schemeClr val="tx2">
                    <a:lumMod val="75000"/>
                    <a:lumOff val="25000"/>
                  </a:schemeClr>
                </a:solidFill>
              </a:rPr>
              <a:t>i</a:t>
            </a:r>
            <a:r>
              <a:rPr lang="en-US" b="1" strike="noStrike" spc="-1" dirty="0">
                <a:solidFill>
                  <a:schemeClr val="tx2">
                    <a:lumMod val="75000"/>
                    <a:lumOff val="25000"/>
                  </a:schemeClr>
                </a:solidFill>
              </a:rPr>
              <a:t> 3. </a:t>
            </a:r>
            <a:r>
              <a:rPr lang="en-US" b="1" strike="noStrike" spc="-1" dirty="0" err="1">
                <a:solidFill>
                  <a:schemeClr val="tx2">
                    <a:lumMod val="75000"/>
                    <a:lumOff val="25000"/>
                  </a:schemeClr>
                </a:solidFill>
              </a:rPr>
              <a:t>trimestar</a:t>
            </a:r>
            <a:r>
              <a:rPr lang="en-US" b="1" strike="noStrike" spc="-1" dirty="0">
                <a:solidFill>
                  <a:schemeClr val="tx2">
                    <a:lumMod val="75000"/>
                    <a:lumOff val="25000"/>
                  </a:schemeClr>
                </a:solidFill>
              </a:rPr>
              <a:t>: </a:t>
            </a:r>
          </a:p>
          <a:p>
            <a:pPr marL="228600" indent="-22824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en-US" b="0" strike="noStrike" spc="-1" dirty="0">
                <a:solidFill>
                  <a:srgbClr val="000000"/>
                </a:solidFill>
              </a:rPr>
              <a:t>ATRA – </a:t>
            </a:r>
            <a:r>
              <a:rPr lang="en-US" b="0" strike="noStrike" spc="-1" dirty="0" err="1">
                <a:solidFill>
                  <a:srgbClr val="000000"/>
                </a:solidFill>
              </a:rPr>
              <a:t>teratogena</a:t>
            </a:r>
            <a:r>
              <a:rPr lang="en-US" b="0" strike="noStrike" spc="-1" dirty="0">
                <a:solidFill>
                  <a:srgbClr val="000000"/>
                </a:solidFill>
              </a:rPr>
              <a:t>; </a:t>
            </a:r>
            <a:r>
              <a:rPr lang="en-US" b="0" strike="noStrike" spc="-1" dirty="0" err="1">
                <a:solidFill>
                  <a:srgbClr val="000000"/>
                </a:solidFill>
              </a:rPr>
              <a:t>izbjegavati</a:t>
            </a:r>
            <a:r>
              <a:rPr lang="en-US" b="0" strike="noStrike" spc="-1" dirty="0">
                <a:solidFill>
                  <a:srgbClr val="000000"/>
                </a:solidFill>
              </a:rPr>
              <a:t> u 1. </a:t>
            </a:r>
            <a:r>
              <a:rPr lang="en-US" b="0" strike="noStrike" spc="-1" dirty="0" err="1">
                <a:solidFill>
                  <a:srgbClr val="000000"/>
                </a:solidFill>
              </a:rPr>
              <a:t>trimestru</a:t>
            </a:r>
            <a:r>
              <a:rPr lang="en-US" b="0" strike="noStrike" spc="-1" dirty="0">
                <a:solidFill>
                  <a:srgbClr val="000000"/>
                </a:solidFill>
              </a:rPr>
              <a:t>, </a:t>
            </a:r>
            <a:r>
              <a:rPr lang="en-US" b="0" strike="noStrike" spc="-1" dirty="0" err="1">
                <a:solidFill>
                  <a:srgbClr val="000000"/>
                </a:solidFill>
              </a:rPr>
              <a:t>dopuštena</a:t>
            </a:r>
            <a:r>
              <a:rPr lang="en-US" b="0" strike="noStrike" spc="-1" dirty="0">
                <a:solidFill>
                  <a:srgbClr val="000000"/>
                </a:solidFill>
              </a:rPr>
              <a:t> u 2. </a:t>
            </a:r>
            <a:r>
              <a:rPr lang="en-US" b="0" strike="noStrike" spc="-1" dirty="0" err="1">
                <a:solidFill>
                  <a:srgbClr val="000000"/>
                </a:solidFill>
              </a:rPr>
              <a:t>i</a:t>
            </a:r>
            <a:r>
              <a:rPr lang="en-US" b="0" strike="noStrike" spc="-1" dirty="0">
                <a:solidFill>
                  <a:srgbClr val="000000"/>
                </a:solidFill>
              </a:rPr>
              <a:t> 3. </a:t>
            </a:r>
            <a:r>
              <a:rPr lang="en-US" b="0" strike="noStrike" spc="-1" dirty="0" err="1">
                <a:solidFill>
                  <a:srgbClr val="000000"/>
                </a:solidFill>
              </a:rPr>
              <a:t>trimestru</a:t>
            </a:r>
            <a:endParaRPr lang="en-US" b="0" strike="noStrike" spc="-1" dirty="0">
              <a:solidFill>
                <a:srgbClr val="000000"/>
              </a:solidFill>
            </a:endParaRPr>
          </a:p>
          <a:p>
            <a:pPr marL="228600" indent="-22824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en-US" b="0" strike="noStrike" spc="-1" dirty="0">
                <a:solidFill>
                  <a:srgbClr val="000000"/>
                </a:solidFill>
              </a:rPr>
              <a:t>ATO – </a:t>
            </a:r>
            <a:r>
              <a:rPr lang="en-US" b="0" strike="noStrike" spc="-1" dirty="0" err="1">
                <a:solidFill>
                  <a:srgbClr val="000000"/>
                </a:solidFill>
              </a:rPr>
              <a:t>embriotoksičan</a:t>
            </a:r>
            <a:r>
              <a:rPr lang="en-US" b="0" strike="noStrike" spc="-1" dirty="0">
                <a:solidFill>
                  <a:srgbClr val="000000"/>
                </a:solidFill>
              </a:rPr>
              <a:t>; </a:t>
            </a:r>
            <a:r>
              <a:rPr lang="en-US" b="0" strike="noStrike" spc="-1" dirty="0" err="1">
                <a:solidFill>
                  <a:srgbClr val="000000"/>
                </a:solidFill>
              </a:rPr>
              <a:t>kontraindiciran</a:t>
            </a:r>
            <a:r>
              <a:rPr lang="en-US" b="0" strike="noStrike" spc="-1" dirty="0">
                <a:solidFill>
                  <a:srgbClr val="000000"/>
                </a:solidFill>
              </a:rPr>
              <a:t> </a:t>
            </a:r>
            <a:r>
              <a:rPr lang="en-US" b="0" strike="noStrike" spc="-1" dirty="0" err="1">
                <a:solidFill>
                  <a:srgbClr val="000000"/>
                </a:solidFill>
              </a:rPr>
              <a:t>tijekom</a:t>
            </a:r>
            <a:r>
              <a:rPr lang="en-US" b="0" strike="noStrike" spc="-1" dirty="0">
                <a:solidFill>
                  <a:srgbClr val="000000"/>
                </a:solidFill>
              </a:rPr>
              <a:t> </a:t>
            </a:r>
            <a:r>
              <a:rPr lang="en-US" b="0" strike="noStrike" spc="-1" dirty="0" err="1">
                <a:solidFill>
                  <a:srgbClr val="000000"/>
                </a:solidFill>
              </a:rPr>
              <a:t>cijelog</a:t>
            </a:r>
            <a:r>
              <a:rPr lang="en-US" b="0" strike="noStrike" spc="-1" dirty="0">
                <a:solidFill>
                  <a:srgbClr val="000000"/>
                </a:solidFill>
              </a:rPr>
              <a:t> </a:t>
            </a:r>
            <a:r>
              <a:rPr lang="en-US" b="0" strike="noStrike" spc="-1" dirty="0" err="1">
                <a:solidFill>
                  <a:srgbClr val="000000"/>
                </a:solidFill>
              </a:rPr>
              <a:t>tijeka</a:t>
            </a:r>
            <a:r>
              <a:rPr lang="en-US" b="0" strike="noStrike" spc="-1" dirty="0">
                <a:solidFill>
                  <a:srgbClr val="000000"/>
                </a:solidFill>
              </a:rPr>
              <a:t> </a:t>
            </a:r>
            <a:r>
              <a:rPr lang="en-US" b="0" strike="noStrike" spc="-1" dirty="0" err="1">
                <a:solidFill>
                  <a:srgbClr val="000000"/>
                </a:solidFill>
              </a:rPr>
              <a:t>trudnoć</a:t>
            </a:r>
            <a:r>
              <a:rPr lang="hr-HR" b="0" strike="noStrike" spc="-1" dirty="0">
                <a:solidFill>
                  <a:srgbClr val="000000"/>
                </a:solidFill>
              </a:rPr>
              <a:t>i</a:t>
            </a:r>
            <a:endParaRPr lang="en-US" b="0" strike="noStrike" spc="-1" dirty="0">
              <a:solidFill>
                <a:srgbClr val="000000"/>
              </a:solidFill>
            </a:endParaRPr>
          </a:p>
        </p:txBody>
      </p:sp>
      <p:sp>
        <p:nvSpPr>
          <p:cNvPr id="2" name="Rezervirano mjesto broja slajda 1">
            <a:extLst>
              <a:ext uri="{FF2B5EF4-FFF2-40B4-BE49-F238E27FC236}">
                <a16:creationId xmlns:a16="http://schemas.microsoft.com/office/drawing/2014/main" id="{D5BE1A60-1D4E-B69D-30CD-8C7B86F281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61A3F9-F782-43F7-AFAA-78911AD1AFE3}" type="slidenum">
              <a:rPr lang="hr-HR" smtClean="0"/>
              <a:t>10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2824034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19069C98-DFE6-4113-8DAD-F55A33642113}"/>
              </a:ext>
            </a:extLst>
          </p:cNvPr>
          <p:cNvSpPr>
            <a:spLocks noGrp="1"/>
          </p:cNvSpPr>
          <p:nvPr>
            <p:ph type="title"/>
          </p:nvPr>
        </p:nvSpPr>
        <p:spPr>
          <a:ln>
            <a:solidFill>
              <a:schemeClr val="tx2">
                <a:lumMod val="75000"/>
                <a:lumOff val="25000"/>
              </a:schemeClr>
            </a:solidFill>
          </a:ln>
        </p:spPr>
        <p:txBody>
          <a:bodyPr>
            <a:normAutofit/>
          </a:bodyPr>
          <a:lstStyle/>
          <a:p>
            <a:r>
              <a:rPr lang="hr-HR" sz="2800" spc="-1" dirty="0">
                <a:solidFill>
                  <a:schemeClr val="tx2">
                    <a:lumMod val="75000"/>
                    <a:lumOff val="25000"/>
                  </a:schemeClr>
                </a:solidFill>
                <a:ea typeface="+mn-ea"/>
                <a:cs typeface="+mn-cs"/>
              </a:rPr>
              <a:t>Profilaksa CNS-a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11FDCCEA-23B2-94FE-CD29-21C374AAAD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r-HR" sz="1800" dirty="0"/>
              <a:t>Profilaksa CNS-a indicirana je kod:</a:t>
            </a:r>
          </a:p>
          <a:p>
            <a:pPr lvl="1">
              <a:buFontTx/>
              <a:buChar char="-"/>
            </a:pPr>
            <a:r>
              <a:rPr lang="hr-HR" sz="1600" dirty="0"/>
              <a:t>bolesnika visokog rizika </a:t>
            </a:r>
          </a:p>
          <a:p>
            <a:pPr lvl="1">
              <a:buFontTx/>
              <a:buChar char="-"/>
            </a:pPr>
            <a:r>
              <a:rPr lang="hr-HR" sz="1600" dirty="0"/>
              <a:t>bolesnika s krvarenjem u CNS pri dijagnozi</a:t>
            </a:r>
          </a:p>
          <a:p>
            <a:r>
              <a:rPr lang="hr-HR" sz="1800" dirty="0"/>
              <a:t>Lumbalnu punkciju potrebno je odgoditi do postizanja kompletne remisije</a:t>
            </a:r>
          </a:p>
          <a:p>
            <a:r>
              <a:rPr lang="hr-HR" sz="1800" dirty="0"/>
              <a:t>Prilikom lumbalne punkcije </a:t>
            </a:r>
            <a:r>
              <a:rPr lang="hr-HR" sz="1800" dirty="0" err="1"/>
              <a:t>intratekalno</a:t>
            </a:r>
            <a:r>
              <a:rPr lang="hr-HR" sz="1800" dirty="0"/>
              <a:t> primijeniti: </a:t>
            </a:r>
            <a:r>
              <a:rPr lang="hr-HR" sz="1800" dirty="0" err="1"/>
              <a:t>citarabin</a:t>
            </a:r>
            <a:r>
              <a:rPr lang="hr-HR" sz="1800" dirty="0"/>
              <a:t> 50 mg, MTX 15 mg, </a:t>
            </a:r>
            <a:r>
              <a:rPr lang="hr-HR" sz="1800" dirty="0" err="1"/>
              <a:t>deksametazon</a:t>
            </a:r>
            <a:r>
              <a:rPr lang="hr-HR" sz="1800" dirty="0"/>
              <a:t> 4 mg / </a:t>
            </a:r>
            <a:r>
              <a:rPr lang="hr-HR" sz="1800" dirty="0" err="1"/>
              <a:t>hidrokortizon</a:t>
            </a:r>
            <a:r>
              <a:rPr lang="hr-HR" sz="1800" dirty="0"/>
              <a:t> 30 mg</a:t>
            </a:r>
          </a:p>
          <a:p>
            <a:r>
              <a:rPr lang="hr-HR" sz="1800" dirty="0"/>
              <a:t>Točke za primjenu profilakse CNS-a: </a:t>
            </a:r>
          </a:p>
          <a:p>
            <a:pPr lvl="1"/>
            <a:r>
              <a:rPr lang="hr-HR" sz="1400" dirty="0"/>
              <a:t>Nakon indukcijske KT</a:t>
            </a:r>
          </a:p>
          <a:p>
            <a:pPr lvl="1"/>
            <a:r>
              <a:rPr lang="hr-HR" sz="1400" dirty="0"/>
              <a:t>Prije svakog ciklusa konsolidacije</a:t>
            </a:r>
          </a:p>
          <a:p>
            <a:pPr lvl="1"/>
            <a:r>
              <a:rPr lang="hr-HR" sz="1400" dirty="0"/>
              <a:t>Ovisno o procjeni nadležnog liječnika, moguće su i dodatne aplikacije</a:t>
            </a:r>
          </a:p>
        </p:txBody>
      </p:sp>
      <p:sp>
        <p:nvSpPr>
          <p:cNvPr id="4" name="Rezervirano mjesto broja slajda 3">
            <a:extLst>
              <a:ext uri="{FF2B5EF4-FFF2-40B4-BE49-F238E27FC236}">
                <a16:creationId xmlns:a16="http://schemas.microsoft.com/office/drawing/2014/main" id="{DCB841EE-EB3E-DAC9-9ABC-7A80B5F374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61A3F9-F782-43F7-AFAA-78911AD1AFE3}" type="slidenum">
              <a:rPr lang="hr-HR" smtClean="0"/>
              <a:t>11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12025327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4C42BB52-FF11-C877-C49C-6309A79F90A5}"/>
              </a:ext>
            </a:extLst>
          </p:cNvPr>
          <p:cNvSpPr>
            <a:spLocks noGrp="1"/>
          </p:cNvSpPr>
          <p:nvPr>
            <p:ph type="title"/>
          </p:nvPr>
        </p:nvSpPr>
        <p:spPr>
          <a:ln>
            <a:solidFill>
              <a:schemeClr val="tx2">
                <a:lumMod val="75000"/>
                <a:lumOff val="25000"/>
              </a:schemeClr>
            </a:solidFill>
          </a:ln>
        </p:spPr>
        <p:txBody>
          <a:bodyPr>
            <a:normAutofit/>
          </a:bodyPr>
          <a:lstStyle/>
          <a:p>
            <a:r>
              <a:rPr lang="hr-HR" sz="2800" dirty="0">
                <a:solidFill>
                  <a:schemeClr val="tx2">
                    <a:lumMod val="75000"/>
                    <a:lumOff val="25000"/>
                  </a:schemeClr>
                </a:solidFill>
              </a:rPr>
              <a:t>Postupak po završetku liječenja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4ECE8A89-990C-C58A-9FC3-E35165B6B3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530725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hr-HR" sz="1800" b="1" dirty="0">
                <a:solidFill>
                  <a:schemeClr val="tx2">
                    <a:lumMod val="75000"/>
                    <a:lumOff val="25000"/>
                  </a:schemeClr>
                </a:solidFill>
              </a:rPr>
              <a:t>Održavanje</a:t>
            </a:r>
          </a:p>
          <a:p>
            <a:r>
              <a:rPr lang="hr-HR" sz="1800" dirty="0"/>
              <a:t>Kod bolesnika ne-visokog rizika liječenih protokolima bez kemoterapije nije potrebno održavanje</a:t>
            </a:r>
          </a:p>
          <a:p>
            <a:r>
              <a:rPr lang="hr-HR" sz="1800" dirty="0"/>
              <a:t>Kod bolesnika koji su primili protokole s ATRA-om i kemoterapijom, indicirano je održavanje 2 godine</a:t>
            </a:r>
          </a:p>
          <a:p>
            <a:endParaRPr lang="hr-HR" sz="1800" dirty="0"/>
          </a:p>
          <a:p>
            <a:pPr marL="0" indent="0">
              <a:spcBef>
                <a:spcPts val="600"/>
              </a:spcBef>
              <a:buNone/>
            </a:pPr>
            <a:r>
              <a:rPr lang="hr-HR" sz="1800" b="1" dirty="0">
                <a:solidFill>
                  <a:schemeClr val="tx2">
                    <a:lumMod val="75000"/>
                    <a:lumOff val="25000"/>
                  </a:schemeClr>
                </a:solidFill>
              </a:rPr>
              <a:t>Praćenje MRD</a:t>
            </a:r>
          </a:p>
          <a:p>
            <a:r>
              <a:rPr lang="hr-HR" sz="1800" dirty="0"/>
              <a:t>Bolesnici ne-visokog rizika: prva procjena MRD po završetku konsolidacije, po postizanju MRD </a:t>
            </a:r>
            <a:r>
              <a:rPr lang="hr-HR" sz="1800" dirty="0" err="1"/>
              <a:t>negativiteta</a:t>
            </a:r>
            <a:r>
              <a:rPr lang="hr-HR" sz="1800" dirty="0"/>
              <a:t> daljnje kontrole nisu potrebne</a:t>
            </a:r>
          </a:p>
          <a:p>
            <a:r>
              <a:rPr lang="hr-HR" sz="1800" dirty="0"/>
              <a:t>Bolesnici visokog rizika: prva procjena MRD po završetku konsolidacije, svaka 3 mjeseca iz koštane srži ili svakih 4-6 tjedana iz periferne krvi, do ukupno 24 mjeseca po završetku liječenja (terapija održavanja ili konsolidacije, ovisno o protokolu)</a:t>
            </a:r>
          </a:p>
          <a:p>
            <a:r>
              <a:rPr lang="hr-HR" sz="1800" dirty="0"/>
              <a:t>Ovisno o procjeni nadležnog liječnika, moguće je i duže praćenje</a:t>
            </a:r>
          </a:p>
          <a:p>
            <a:endParaRPr lang="hr-HR" sz="1800" dirty="0"/>
          </a:p>
          <a:p>
            <a:pPr marL="0" indent="0">
              <a:buNone/>
            </a:pPr>
            <a:r>
              <a:rPr lang="hr-HR" sz="1800" b="1" dirty="0">
                <a:solidFill>
                  <a:schemeClr val="tx2">
                    <a:lumMod val="75000"/>
                    <a:lumOff val="25000"/>
                  </a:schemeClr>
                </a:solidFill>
              </a:rPr>
              <a:t>U slučaju nalaza pozitivnog PCR</a:t>
            </a:r>
          </a:p>
          <a:p>
            <a:r>
              <a:rPr lang="hr-HR" sz="1800" dirty="0"/>
              <a:t>Kod bolesnika s jednim pozitivnim nalazom PCR potrebno je ponoviti pretragu za dva tjedna</a:t>
            </a:r>
          </a:p>
        </p:txBody>
      </p:sp>
      <p:sp>
        <p:nvSpPr>
          <p:cNvPr id="4" name="Rezervirano mjesto broja slajda 3">
            <a:extLst>
              <a:ext uri="{FF2B5EF4-FFF2-40B4-BE49-F238E27FC236}">
                <a16:creationId xmlns:a16="http://schemas.microsoft.com/office/drawing/2014/main" id="{2141715F-6A93-8A6D-6B2E-B1BE99045E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61A3F9-F782-43F7-AFAA-78911AD1AFE3}" type="slidenum">
              <a:rPr lang="hr-HR" smtClean="0"/>
              <a:t>12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40164931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2BEC7058-0970-B39D-A20A-4182B11AF2FF}"/>
              </a:ext>
            </a:extLst>
          </p:cNvPr>
          <p:cNvSpPr>
            <a:spLocks noGrp="1"/>
          </p:cNvSpPr>
          <p:nvPr>
            <p:ph type="title"/>
          </p:nvPr>
        </p:nvSpPr>
        <p:spPr>
          <a:ln>
            <a:solidFill>
              <a:schemeClr val="tx2">
                <a:lumMod val="75000"/>
                <a:lumOff val="25000"/>
              </a:schemeClr>
            </a:solidFill>
          </a:ln>
        </p:spPr>
        <p:txBody>
          <a:bodyPr>
            <a:normAutofit/>
          </a:bodyPr>
          <a:lstStyle/>
          <a:p>
            <a:r>
              <a:rPr lang="hr-HR" sz="2800" dirty="0">
                <a:solidFill>
                  <a:schemeClr val="tx2">
                    <a:lumMod val="75000"/>
                    <a:lumOff val="25000"/>
                  </a:schemeClr>
                </a:solidFill>
              </a:rPr>
              <a:t>II. Linija liječenja (I) – molekularni </a:t>
            </a:r>
            <a:r>
              <a:rPr lang="hr-HR" sz="2800" dirty="0" err="1">
                <a:solidFill>
                  <a:schemeClr val="tx2">
                    <a:lumMod val="75000"/>
                    <a:lumOff val="25000"/>
                  </a:schemeClr>
                </a:solidFill>
              </a:rPr>
              <a:t>relaps</a:t>
            </a:r>
            <a:r>
              <a:rPr lang="hr-HR" sz="2800" dirty="0">
                <a:solidFill>
                  <a:schemeClr val="tx2">
                    <a:lumMod val="75000"/>
                    <a:lumOff val="25000"/>
                  </a:schemeClr>
                </a:solidFill>
              </a:rPr>
              <a:t>, </a:t>
            </a:r>
            <a:r>
              <a:rPr lang="hr-HR" sz="2800" dirty="0" err="1">
                <a:solidFill>
                  <a:schemeClr val="tx2">
                    <a:lumMod val="75000"/>
                    <a:lumOff val="25000"/>
                  </a:schemeClr>
                </a:solidFill>
              </a:rPr>
              <a:t>perzistirajući</a:t>
            </a:r>
            <a:r>
              <a:rPr lang="hr-HR" sz="2800" dirty="0">
                <a:solidFill>
                  <a:schemeClr val="tx2">
                    <a:lumMod val="75000"/>
                    <a:lumOff val="25000"/>
                  </a:schemeClr>
                </a:solidFill>
              </a:rPr>
              <a:t> PCR+, hematološki </a:t>
            </a:r>
            <a:r>
              <a:rPr lang="hr-HR" sz="2800" dirty="0" err="1">
                <a:solidFill>
                  <a:schemeClr val="tx2">
                    <a:lumMod val="75000"/>
                    <a:lumOff val="25000"/>
                  </a:schemeClr>
                </a:solidFill>
              </a:rPr>
              <a:t>relaps</a:t>
            </a:r>
            <a:endParaRPr lang="hr-HR" sz="2800" dirty="0">
              <a:solidFill>
                <a:schemeClr val="tx2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B4DB8294-B7E1-E58C-8198-8888D88F6A5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r-HR" sz="1800" dirty="0"/>
              <a:t>Kod bolesnika </a:t>
            </a:r>
            <a:r>
              <a:rPr lang="hr-HR" sz="1800" b="1" dirty="0">
                <a:solidFill>
                  <a:schemeClr val="tx2">
                    <a:lumMod val="75000"/>
                    <a:lumOff val="25000"/>
                  </a:schemeClr>
                </a:solidFill>
              </a:rPr>
              <a:t>s molekularnim </a:t>
            </a:r>
            <a:r>
              <a:rPr lang="hr-HR" sz="1800" b="1" dirty="0" err="1">
                <a:solidFill>
                  <a:schemeClr val="tx2">
                    <a:lumMod val="75000"/>
                    <a:lumOff val="25000"/>
                  </a:schemeClr>
                </a:solidFill>
              </a:rPr>
              <a:t>relapsom</a:t>
            </a:r>
            <a:r>
              <a:rPr lang="hr-HR" sz="1800" b="1" dirty="0">
                <a:solidFill>
                  <a:schemeClr val="tx2">
                    <a:lumMod val="75000"/>
                    <a:lumOff val="25000"/>
                  </a:schemeClr>
                </a:solidFill>
              </a:rPr>
              <a:t> </a:t>
            </a:r>
            <a:r>
              <a:rPr lang="hr-HR" sz="1800" dirty="0"/>
              <a:t>(2 pozitivna uzastopna PCR), potrebno je započeti odmah </a:t>
            </a:r>
            <a:r>
              <a:rPr lang="hr-HR" sz="1800" dirty="0" err="1"/>
              <a:t>preemptivnu</a:t>
            </a:r>
            <a:r>
              <a:rPr lang="hr-HR" sz="1800" dirty="0"/>
              <a:t> terapiju kako bi se spriječio otvoreni </a:t>
            </a:r>
            <a:r>
              <a:rPr lang="hr-HR" sz="1800" dirty="0" err="1"/>
              <a:t>relaps</a:t>
            </a:r>
            <a:endParaRPr lang="hr-HR" sz="1800" dirty="0"/>
          </a:p>
          <a:p>
            <a:r>
              <a:rPr lang="hr-HR" sz="1800" b="1" i="1" dirty="0" err="1">
                <a:solidFill>
                  <a:schemeClr val="tx2">
                    <a:lumMod val="75000"/>
                    <a:lumOff val="25000"/>
                  </a:schemeClr>
                </a:solidFill>
              </a:rPr>
              <a:t>Salvage</a:t>
            </a:r>
            <a:r>
              <a:rPr lang="hr-HR" sz="1800" b="1" dirty="0">
                <a:solidFill>
                  <a:schemeClr val="tx2">
                    <a:lumMod val="75000"/>
                    <a:lumOff val="25000"/>
                  </a:schemeClr>
                </a:solidFill>
              </a:rPr>
              <a:t> terapija </a:t>
            </a:r>
            <a:r>
              <a:rPr lang="hr-HR" sz="1800" dirty="0"/>
              <a:t>za molekularni </a:t>
            </a:r>
            <a:r>
              <a:rPr lang="hr-HR" sz="1800" dirty="0" err="1"/>
              <a:t>pozitivitet</a:t>
            </a:r>
            <a:r>
              <a:rPr lang="hr-HR" sz="1800" dirty="0"/>
              <a:t> nakon konsolidacije, molekularni </a:t>
            </a:r>
            <a:r>
              <a:rPr lang="hr-HR" sz="1800" dirty="0" err="1"/>
              <a:t>relaps</a:t>
            </a:r>
            <a:r>
              <a:rPr lang="hr-HR" sz="1800" dirty="0"/>
              <a:t> ili hematološki </a:t>
            </a:r>
            <a:r>
              <a:rPr lang="hr-HR" sz="1800" dirty="0" err="1"/>
              <a:t>relaps</a:t>
            </a:r>
            <a:r>
              <a:rPr lang="hr-HR" sz="1800" dirty="0"/>
              <a:t> ovise o I. liniji liječenja i vremenu </a:t>
            </a:r>
            <a:r>
              <a:rPr lang="hr-HR" sz="1800" dirty="0" err="1"/>
              <a:t>relapsa</a:t>
            </a:r>
            <a:r>
              <a:rPr lang="hr-HR" sz="1800" dirty="0"/>
              <a:t>	</a:t>
            </a:r>
          </a:p>
          <a:p>
            <a:pPr lvl="1"/>
            <a:r>
              <a:rPr lang="hr-HR" sz="1400" dirty="0"/>
              <a:t>Bolesnici u </a:t>
            </a:r>
            <a:r>
              <a:rPr lang="hr-HR" sz="1400" dirty="0" err="1"/>
              <a:t>relapsu</a:t>
            </a:r>
            <a:r>
              <a:rPr lang="hr-HR" sz="1400" dirty="0"/>
              <a:t> nakon </a:t>
            </a:r>
            <a:r>
              <a:rPr lang="hr-HR" sz="1400" dirty="0" err="1"/>
              <a:t>ATRA+kemoterapija</a:t>
            </a:r>
            <a:r>
              <a:rPr lang="hr-HR" sz="1400" dirty="0"/>
              <a:t> trebaju primiti ATO-ATRA protokol</a:t>
            </a:r>
          </a:p>
          <a:p>
            <a:pPr lvl="1"/>
            <a:r>
              <a:rPr lang="hr-HR" sz="1400" dirty="0"/>
              <a:t>Bolesnici u </a:t>
            </a:r>
            <a:r>
              <a:rPr lang="hr-HR" sz="1400" dirty="0" err="1"/>
              <a:t>relapsu</a:t>
            </a:r>
            <a:r>
              <a:rPr lang="hr-HR" sz="1400" dirty="0"/>
              <a:t> nakon ATRA+ATO trebaju primiti ATRA i kemoterapiju</a:t>
            </a:r>
          </a:p>
          <a:p>
            <a:pPr lvl="1"/>
            <a:r>
              <a:rPr lang="hr-HR" sz="1400" dirty="0"/>
              <a:t>Kod bolesnika s trajanjem KR1 duže od dvije godine mogu dobiti isti tip terapije kao prvi put</a:t>
            </a:r>
          </a:p>
          <a:p>
            <a:endParaRPr lang="hr-HR" sz="1800" dirty="0"/>
          </a:p>
          <a:p>
            <a:r>
              <a:rPr lang="hr-HR" sz="1800" dirty="0"/>
              <a:t>Bolesnici koji postignu drugu KR, trebaju primiti intenzifikaciju </a:t>
            </a:r>
            <a:r>
              <a:rPr lang="hr-HR" sz="1800" b="1" dirty="0">
                <a:solidFill>
                  <a:schemeClr val="tx2">
                    <a:lumMod val="75000"/>
                    <a:lumOff val="25000"/>
                  </a:schemeClr>
                </a:solidFill>
              </a:rPr>
              <a:t>transplantacijom KMS ili kemoterapijom</a:t>
            </a:r>
          </a:p>
          <a:p>
            <a:pPr lvl="1"/>
            <a:r>
              <a:rPr lang="hr-HR" sz="1400" dirty="0" err="1"/>
              <a:t>Autologna</a:t>
            </a:r>
            <a:r>
              <a:rPr lang="hr-HR" sz="1400" dirty="0"/>
              <a:t> TKMS je prva opcija za bolesnike bez </a:t>
            </a:r>
            <a:r>
              <a:rPr lang="hr-HR" sz="1400" dirty="0" err="1"/>
              <a:t>detektabilne</a:t>
            </a:r>
            <a:r>
              <a:rPr lang="hr-HR" sz="1400" dirty="0"/>
              <a:t> MRD u koštanoj srži i prikupljenim PCR- negativnim transplantatom</a:t>
            </a:r>
          </a:p>
          <a:p>
            <a:pPr lvl="1"/>
            <a:r>
              <a:rPr lang="hr-HR" sz="1400" dirty="0"/>
              <a:t>Bolesnici koji ne postignu drugu molekularnu remisiju, trebaju biti liječeni </a:t>
            </a:r>
            <a:r>
              <a:rPr lang="hr-HR" sz="1400" dirty="0" err="1"/>
              <a:t>alogeničnom</a:t>
            </a:r>
            <a:r>
              <a:rPr lang="hr-HR" sz="1400" dirty="0"/>
              <a:t> TKMS</a:t>
            </a:r>
          </a:p>
          <a:p>
            <a:pPr lvl="1"/>
            <a:r>
              <a:rPr lang="hr-HR" sz="1400" dirty="0"/>
              <a:t>Bolesnici koji ne mogu biti liječeni TKMS, mogu primati ponavljane cikluse ATO sa ili bez </a:t>
            </a:r>
            <a:r>
              <a:rPr lang="hr-HR" sz="1400" dirty="0" err="1"/>
              <a:t>ATRAe</a:t>
            </a:r>
            <a:r>
              <a:rPr lang="hr-HR" sz="1400" dirty="0"/>
              <a:t>, sa ili bez kemoterapije</a:t>
            </a:r>
          </a:p>
        </p:txBody>
      </p:sp>
      <p:sp>
        <p:nvSpPr>
          <p:cNvPr id="4" name="Rezervirano mjesto broja slajda 3">
            <a:extLst>
              <a:ext uri="{FF2B5EF4-FFF2-40B4-BE49-F238E27FC236}">
                <a16:creationId xmlns:a16="http://schemas.microsoft.com/office/drawing/2014/main" id="{89403C00-E8EF-6686-AD83-5F625C8886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61A3F9-F782-43F7-AFAA-78911AD1AFE3}" type="slidenum">
              <a:rPr lang="hr-HR" smtClean="0"/>
              <a:t>13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22375863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2BEC7058-0970-B39D-A20A-4182B11AF2FF}"/>
              </a:ext>
            </a:extLst>
          </p:cNvPr>
          <p:cNvSpPr>
            <a:spLocks noGrp="1"/>
          </p:cNvSpPr>
          <p:nvPr>
            <p:ph type="title"/>
          </p:nvPr>
        </p:nvSpPr>
        <p:spPr>
          <a:ln>
            <a:solidFill>
              <a:schemeClr val="tx2">
                <a:lumMod val="75000"/>
                <a:lumOff val="25000"/>
              </a:schemeClr>
            </a:solidFill>
          </a:ln>
        </p:spPr>
        <p:txBody>
          <a:bodyPr>
            <a:normAutofit/>
          </a:bodyPr>
          <a:lstStyle/>
          <a:p>
            <a:r>
              <a:rPr lang="hr-HR" sz="2800" dirty="0">
                <a:solidFill>
                  <a:schemeClr val="tx2">
                    <a:lumMod val="75000"/>
                    <a:lumOff val="25000"/>
                  </a:schemeClr>
                </a:solidFill>
              </a:rPr>
              <a:t>II. Linija liječenja (II) – CNS </a:t>
            </a:r>
            <a:r>
              <a:rPr lang="hr-HR" sz="2800" dirty="0" err="1">
                <a:solidFill>
                  <a:schemeClr val="tx2">
                    <a:lumMod val="75000"/>
                    <a:lumOff val="25000"/>
                  </a:schemeClr>
                </a:solidFill>
              </a:rPr>
              <a:t>relaps</a:t>
            </a:r>
            <a:endParaRPr lang="hr-HR" sz="2800" dirty="0">
              <a:solidFill>
                <a:schemeClr val="tx2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B4DB8294-B7E1-E58C-8198-8888D88F6A5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r-HR" sz="1800" dirty="0"/>
              <a:t>Bolesnici s CNS </a:t>
            </a:r>
            <a:r>
              <a:rPr lang="hr-HR" sz="1800" dirty="0" err="1"/>
              <a:t>relapsom</a:t>
            </a:r>
            <a:r>
              <a:rPr lang="hr-HR" sz="1800" dirty="0"/>
              <a:t> – provesti indukciju </a:t>
            </a:r>
            <a:r>
              <a:rPr lang="hr-HR" sz="1800" dirty="0" err="1"/>
              <a:t>intratekalnom</a:t>
            </a:r>
            <a:r>
              <a:rPr lang="hr-HR" sz="1800" dirty="0"/>
              <a:t> terapijom triput tjedno</a:t>
            </a:r>
            <a:r>
              <a:rPr lang="hr-HR" sz="1800" dirty="0">
                <a:solidFill>
                  <a:srgbClr val="FF0000"/>
                </a:solidFill>
              </a:rPr>
              <a:t> </a:t>
            </a:r>
            <a:r>
              <a:rPr lang="hr-HR" sz="1800" dirty="0"/>
              <a:t>(IT Th: </a:t>
            </a:r>
            <a:r>
              <a:rPr lang="hr-HR" sz="1800" dirty="0" err="1"/>
              <a:t>citarabin</a:t>
            </a:r>
            <a:r>
              <a:rPr lang="hr-HR" sz="1800" dirty="0"/>
              <a:t> 50 mg, MTX 15 mg, </a:t>
            </a:r>
            <a:r>
              <a:rPr lang="hr-HR" sz="1800" dirty="0" err="1"/>
              <a:t>deksametazon</a:t>
            </a:r>
            <a:r>
              <a:rPr lang="hr-HR" sz="1800" dirty="0"/>
              <a:t> 4 mg / </a:t>
            </a:r>
            <a:r>
              <a:rPr lang="hr-HR" sz="1800" dirty="0" err="1"/>
              <a:t>hidrokortizon</a:t>
            </a:r>
            <a:r>
              <a:rPr lang="hr-HR" sz="1800" dirty="0"/>
              <a:t> </a:t>
            </a:r>
            <a:r>
              <a:rPr lang="hr-HR" sz="1800"/>
              <a:t>30 mg) do sterilizacije likvora</a:t>
            </a:r>
            <a:endParaRPr lang="hr-HR" sz="1800" dirty="0"/>
          </a:p>
          <a:p>
            <a:r>
              <a:rPr lang="hr-HR" sz="1800" dirty="0"/>
              <a:t>Nakon sterilizacije likvora je potrebno primijeniti više razmaknutih 6-10 IT terapija; </a:t>
            </a:r>
            <a:br>
              <a:rPr lang="hr-HR" sz="1800" dirty="0"/>
            </a:br>
            <a:r>
              <a:rPr lang="hr-HR" sz="1800" dirty="0"/>
              <a:t>također je potrebno primijeniti sistemsku kemoterapiju kao kod svakog </a:t>
            </a:r>
            <a:r>
              <a:rPr lang="hr-HR" sz="1800" dirty="0" err="1"/>
              <a:t>relapsa</a:t>
            </a:r>
            <a:endParaRPr lang="hr-HR" sz="1800" dirty="0"/>
          </a:p>
        </p:txBody>
      </p:sp>
      <p:sp>
        <p:nvSpPr>
          <p:cNvPr id="4" name="Rezervirano mjesto broja slajda 3">
            <a:extLst>
              <a:ext uri="{FF2B5EF4-FFF2-40B4-BE49-F238E27FC236}">
                <a16:creationId xmlns:a16="http://schemas.microsoft.com/office/drawing/2014/main" id="{A28C0B4C-E325-AEB1-EAFB-79BC0B51C1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61A3F9-F782-43F7-AFAA-78911AD1AFE3}" type="slidenum">
              <a:rPr lang="hr-HR" smtClean="0"/>
              <a:t>14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53571665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TextShape 1"/>
          <p:cNvSpPr txBox="1"/>
          <p:nvPr/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9360">
            <a:solidFill>
              <a:schemeClr val="tx2">
                <a:lumMod val="75000"/>
                <a:lumOff val="25000"/>
              </a:schemeClr>
            </a:solidFill>
            <a:round/>
          </a:ln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sr-Latn-RS" sz="2800" strike="noStrike" spc="-1" dirty="0">
                <a:solidFill>
                  <a:schemeClr val="tx2">
                    <a:lumMod val="75000"/>
                    <a:lumOff val="25000"/>
                  </a:schemeClr>
                </a:solidFill>
                <a:latin typeface="+mj-lt"/>
                <a:ea typeface="Calibri"/>
              </a:rPr>
              <a:t>Suportivna terapija u APL</a:t>
            </a:r>
            <a:endParaRPr lang="sr-Latn-RS" sz="2800" strike="noStrike" spc="-1" dirty="0">
              <a:solidFill>
                <a:schemeClr val="tx2">
                  <a:lumMod val="75000"/>
                  <a:lumOff val="25000"/>
                </a:schemeClr>
              </a:solidFill>
              <a:latin typeface="+mj-lt"/>
            </a:endParaRPr>
          </a:p>
        </p:txBody>
      </p:sp>
      <p:sp>
        <p:nvSpPr>
          <p:cNvPr id="100" name="TextShape 2"/>
          <p:cNvSpPr txBox="1"/>
          <p:nvPr/>
        </p:nvSpPr>
        <p:spPr>
          <a:xfrm>
            <a:off x="838080" y="1825560"/>
            <a:ext cx="10515240" cy="4350960"/>
          </a:xfrm>
          <a:prstGeom prst="rect">
            <a:avLst/>
          </a:prstGeom>
          <a:noFill/>
          <a:ln>
            <a:noFill/>
          </a:ln>
        </p:spPr>
        <p:txBody>
          <a:bodyPr>
            <a:noAutofit/>
          </a:bodyPr>
          <a:lstStyle/>
          <a:p>
            <a:pPr marL="343080" indent="-342720">
              <a:lnSpc>
                <a:spcPct val="107000"/>
              </a:lnSpc>
              <a:spcBef>
                <a:spcPts val="1001"/>
              </a:spcBef>
              <a:buClr>
                <a:srgbClr val="000000"/>
              </a:buClr>
              <a:buFont typeface="Symbol"/>
              <a:buChar char=""/>
            </a:pPr>
            <a:r>
              <a:rPr lang="sr-Latn-RS" sz="1800" b="1" strike="noStrike" spc="-1" dirty="0">
                <a:solidFill>
                  <a:schemeClr val="tx2">
                    <a:lumMod val="75000"/>
                    <a:lumOff val="25000"/>
                  </a:schemeClr>
                </a:solidFill>
                <a:ea typeface="Calibri"/>
              </a:rPr>
              <a:t>Prevencija diferencijacijskog sindroma</a:t>
            </a:r>
            <a:r>
              <a:rPr lang="sr-Latn-RS" sz="1800" b="0" strike="noStrike" spc="-1" dirty="0">
                <a:solidFill>
                  <a:schemeClr val="tx2">
                    <a:lumMod val="75000"/>
                    <a:lumOff val="25000"/>
                  </a:schemeClr>
                </a:solidFill>
                <a:ea typeface="Calibri"/>
              </a:rPr>
              <a:t> </a:t>
            </a:r>
            <a:r>
              <a:rPr lang="sr-Latn-RS" sz="1800" b="0" strike="noStrike" spc="-1" dirty="0">
                <a:solidFill>
                  <a:srgbClr val="000000"/>
                </a:solidFill>
                <a:ea typeface="Calibri"/>
              </a:rPr>
              <a:t>– kod L&gt;5x10E9/L steroidi profilaktički  - npr. prednizolon 0.5 mg/kg/dan ili </a:t>
            </a:r>
            <a:r>
              <a:rPr lang="sr-Latn-RS" sz="1800" b="0" strike="noStrike" spc="-1" dirty="0" err="1">
                <a:solidFill>
                  <a:srgbClr val="000000"/>
                </a:solidFill>
                <a:ea typeface="Calibri"/>
              </a:rPr>
              <a:t>deksametazon</a:t>
            </a:r>
            <a:r>
              <a:rPr lang="sr-Latn-RS" sz="1800" b="0" strike="noStrike" spc="-1" dirty="0">
                <a:solidFill>
                  <a:srgbClr val="000000"/>
                </a:solidFill>
                <a:ea typeface="Calibri"/>
              </a:rPr>
              <a:t> 2x2.5 mg kroz 15 dana, te </a:t>
            </a:r>
            <a:r>
              <a:rPr lang="sr-Latn-RS" sz="1800" b="0" strike="noStrike" spc="-1" dirty="0" err="1">
                <a:solidFill>
                  <a:srgbClr val="000000"/>
                </a:solidFill>
                <a:ea typeface="Calibri"/>
              </a:rPr>
              <a:t>hidroksiureja</a:t>
            </a:r>
            <a:r>
              <a:rPr lang="sr-Latn-RS" sz="1800" b="0" strike="noStrike" spc="-1" dirty="0">
                <a:solidFill>
                  <a:srgbClr val="000000"/>
                </a:solidFill>
                <a:ea typeface="Calibri"/>
              </a:rPr>
              <a:t> 2-4 g/dan čim porast L 5-10x10E9/L </a:t>
            </a:r>
            <a:endParaRPr lang="sr-Latn-RS" sz="1800" b="0" strike="noStrike" spc="-1" dirty="0">
              <a:solidFill>
                <a:srgbClr val="000000"/>
              </a:solidFill>
            </a:endParaRPr>
          </a:p>
          <a:p>
            <a:pPr marL="343080" indent="-342720">
              <a:lnSpc>
                <a:spcPct val="107000"/>
              </a:lnSpc>
              <a:spcBef>
                <a:spcPts val="1001"/>
              </a:spcBef>
              <a:buClr>
                <a:srgbClr val="000000"/>
              </a:buClr>
              <a:buFont typeface="Symbol"/>
              <a:buChar char=""/>
            </a:pPr>
            <a:r>
              <a:rPr lang="sr-Latn-RS" sz="1800" b="1" strike="noStrike" spc="-1" dirty="0">
                <a:solidFill>
                  <a:schemeClr val="tx2">
                    <a:lumMod val="75000"/>
                    <a:lumOff val="25000"/>
                  </a:schemeClr>
                </a:solidFill>
                <a:ea typeface="Calibri"/>
              </a:rPr>
              <a:t>Koagulopatija</a:t>
            </a:r>
            <a:r>
              <a:rPr lang="sr-Latn-RS" sz="1800" b="1" strike="noStrike" spc="-1" dirty="0">
                <a:solidFill>
                  <a:srgbClr val="000000"/>
                </a:solidFill>
                <a:ea typeface="Calibri"/>
              </a:rPr>
              <a:t> </a:t>
            </a:r>
            <a:r>
              <a:rPr lang="sr-Latn-RS" sz="1800" b="0" strike="noStrike" spc="-1" dirty="0">
                <a:solidFill>
                  <a:srgbClr val="000000"/>
                </a:solidFill>
                <a:ea typeface="Calibri"/>
              </a:rPr>
              <a:t>– agresivno transfuzijsko liječenje uz održavanje vrijednosti trombocita &gt;50, nadoknada fibrinogena i SSP kako bi se održavale </a:t>
            </a:r>
            <a:r>
              <a:rPr lang="sr-Latn-RS" sz="1800" b="0" strike="noStrike" spc="-1" dirty="0" err="1">
                <a:solidFill>
                  <a:srgbClr val="000000"/>
                </a:solidFill>
                <a:ea typeface="Calibri"/>
              </a:rPr>
              <a:t>vrijednosti</a:t>
            </a:r>
            <a:r>
              <a:rPr lang="sr-Latn-RS" sz="1800" b="0" strike="noStrike" spc="-1" dirty="0">
                <a:solidFill>
                  <a:srgbClr val="000000"/>
                </a:solidFill>
                <a:ea typeface="Calibri"/>
              </a:rPr>
              <a:t> fibrinogena&gt;1.5 te PV i APTV u referentnim vrijednostima; dnevne kontrole koagulograma; izbjegavanje centralnih venskih katetera i drugih </a:t>
            </a:r>
            <a:r>
              <a:rPr lang="sr-Latn-RS" sz="1800" b="0" strike="noStrike" spc="-1" dirty="0" err="1">
                <a:solidFill>
                  <a:srgbClr val="000000"/>
                </a:solidFill>
                <a:ea typeface="Calibri"/>
              </a:rPr>
              <a:t>invazivnih</a:t>
            </a:r>
            <a:r>
              <a:rPr lang="sr-Latn-RS" sz="1800" b="0" strike="noStrike" spc="-1" dirty="0">
                <a:solidFill>
                  <a:srgbClr val="000000"/>
                </a:solidFill>
                <a:ea typeface="Calibri"/>
              </a:rPr>
              <a:t> postupaka (LP)</a:t>
            </a:r>
            <a:endParaRPr lang="sr-Latn-RS" sz="1800" b="0" strike="noStrike" spc="-1" dirty="0">
              <a:solidFill>
                <a:srgbClr val="000000"/>
              </a:solidFill>
            </a:endParaRPr>
          </a:p>
          <a:p>
            <a:pPr marL="343080" indent="-342720">
              <a:lnSpc>
                <a:spcPct val="107000"/>
              </a:lnSpc>
              <a:spcBef>
                <a:spcPts val="1001"/>
              </a:spcBef>
              <a:buClr>
                <a:srgbClr val="000000"/>
              </a:buClr>
              <a:buFont typeface="Symbol"/>
              <a:buChar char=""/>
            </a:pPr>
            <a:r>
              <a:rPr lang="sr-Latn-RS" sz="1800" b="1" strike="noStrike" spc="-1" dirty="0">
                <a:solidFill>
                  <a:schemeClr val="tx2">
                    <a:lumMod val="75000"/>
                    <a:lumOff val="25000"/>
                  </a:schemeClr>
                </a:solidFill>
                <a:ea typeface="Calibri"/>
              </a:rPr>
              <a:t>Leukafereze</a:t>
            </a:r>
            <a:r>
              <a:rPr lang="sr-Latn-RS" sz="1800" b="1" strike="noStrike" spc="-1" dirty="0">
                <a:solidFill>
                  <a:srgbClr val="000000"/>
                </a:solidFill>
                <a:ea typeface="Calibri"/>
              </a:rPr>
              <a:t> </a:t>
            </a:r>
            <a:r>
              <a:rPr lang="sr-Latn-RS" sz="1800" b="0" strike="noStrike" spc="-1" dirty="0">
                <a:solidFill>
                  <a:srgbClr val="000000"/>
                </a:solidFill>
                <a:ea typeface="Calibri"/>
              </a:rPr>
              <a:t>se ne preporučuju zbog povećanog rizika od krvarenja, osim u slučaju po život opasne leukostaze koja ne reagira na drugi tip liječenja</a:t>
            </a:r>
            <a:endParaRPr lang="sr-Latn-RS" sz="1800" b="0" strike="noStrike" spc="-1" dirty="0">
              <a:solidFill>
                <a:srgbClr val="000000"/>
              </a:solidFill>
            </a:endParaRPr>
          </a:p>
          <a:p>
            <a:pPr marL="343080" indent="-342720">
              <a:lnSpc>
                <a:spcPct val="107000"/>
              </a:lnSpc>
              <a:spcBef>
                <a:spcPts val="1001"/>
              </a:spcBef>
              <a:spcAft>
                <a:spcPts val="799"/>
              </a:spcAft>
              <a:buClr>
                <a:srgbClr val="000000"/>
              </a:buClr>
              <a:buFont typeface="Symbol"/>
              <a:buChar char=""/>
            </a:pPr>
            <a:r>
              <a:rPr lang="sr-Latn-RS" sz="1800" b="1" strike="noStrike" spc="-1" dirty="0">
                <a:solidFill>
                  <a:schemeClr val="tx2">
                    <a:lumMod val="75000"/>
                    <a:lumOff val="25000"/>
                  </a:schemeClr>
                </a:solidFill>
                <a:ea typeface="Calibri"/>
              </a:rPr>
              <a:t>Monitoriranje uz ATO</a:t>
            </a:r>
            <a:r>
              <a:rPr lang="sr-Latn-RS" sz="1800" b="0" strike="noStrike" spc="-1" dirty="0">
                <a:solidFill>
                  <a:schemeClr val="tx2">
                    <a:lumMod val="75000"/>
                    <a:lumOff val="25000"/>
                  </a:schemeClr>
                </a:solidFill>
                <a:ea typeface="Calibri"/>
              </a:rPr>
              <a:t> </a:t>
            </a:r>
            <a:r>
              <a:rPr lang="sr-Latn-RS" sz="1800" b="0" strike="noStrike" spc="-1" dirty="0">
                <a:solidFill>
                  <a:srgbClr val="000000"/>
                </a:solidFill>
                <a:ea typeface="Calibri"/>
              </a:rPr>
              <a:t>– prije početka th. EKG (QTc interval), elektroliti, kreatinin; u tijeku terapije – EKG 1xtjedno, izbjegavati lijekove koji produžuju QTc interval, održavati razine K i Mg na gornjoj granici</a:t>
            </a:r>
            <a:endParaRPr lang="sr-Latn-RS" sz="1800" b="0" strike="noStrike" spc="-1" dirty="0">
              <a:solidFill>
                <a:srgbClr val="000000"/>
              </a:solidFill>
            </a:endParaRPr>
          </a:p>
        </p:txBody>
      </p:sp>
      <p:sp>
        <p:nvSpPr>
          <p:cNvPr id="101" name="TextShape 3"/>
          <p:cNvSpPr txBox="1"/>
          <p:nvPr/>
        </p:nvSpPr>
        <p:spPr>
          <a:xfrm>
            <a:off x="8610480" y="6356520"/>
            <a:ext cx="2742840" cy="364680"/>
          </a:xfrm>
          <a:prstGeom prst="rect">
            <a:avLst/>
          </a:prstGeom>
          <a:noFill/>
          <a:ln>
            <a:noFill/>
          </a:ln>
        </p:spPr>
        <p:txBody>
          <a:bodyPr anchor="ctr">
            <a:noAutofit/>
          </a:bodyPr>
          <a:lstStyle/>
          <a:p>
            <a:pPr algn="r">
              <a:lnSpc>
                <a:spcPct val="100000"/>
              </a:lnSpc>
            </a:pPr>
            <a:fld id="{2834C274-62C4-4467-BC14-BC9F964AB67E}" type="slidenum">
              <a:rPr lang="hr-HR" sz="1200" b="0" strike="noStrike" spc="-1">
                <a:solidFill>
                  <a:srgbClr val="8B8B8B"/>
                </a:solidFill>
                <a:latin typeface="Calibri"/>
              </a:rPr>
              <a:t>15</a:t>
            </a:fld>
            <a:endParaRPr lang="hr-HR" sz="1200" b="0" strike="noStrike" spc="-1">
              <a:latin typeface="Times New Roman"/>
            </a:endParaRPr>
          </a:p>
        </p:txBody>
      </p:sp>
      <p:sp>
        <p:nvSpPr>
          <p:cNvPr id="2" name="Rezervirano mjesto broja slajda 1">
            <a:extLst>
              <a:ext uri="{FF2B5EF4-FFF2-40B4-BE49-F238E27FC236}">
                <a16:creationId xmlns:a16="http://schemas.microsoft.com/office/drawing/2014/main" id="{7B994138-FEE4-4EDB-51B3-E606173322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61A3F9-F782-43F7-AFAA-78911AD1AFE3}" type="slidenum">
              <a:rPr lang="hr-HR" smtClean="0"/>
              <a:t>15</a:t>
            </a:fld>
            <a:endParaRPr lang="hr-HR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60472010-07CC-EEBF-7894-709B480AA262}"/>
              </a:ext>
            </a:extLst>
          </p:cNvPr>
          <p:cNvSpPr>
            <a:spLocks noGrp="1"/>
          </p:cNvSpPr>
          <p:nvPr>
            <p:ph type="title"/>
          </p:nvPr>
        </p:nvSpPr>
        <p:spPr>
          <a:ln>
            <a:solidFill>
              <a:schemeClr val="tx2">
                <a:lumMod val="75000"/>
                <a:lumOff val="25000"/>
              </a:schemeClr>
            </a:solidFill>
          </a:ln>
        </p:spPr>
        <p:txBody>
          <a:bodyPr>
            <a:normAutofit/>
          </a:bodyPr>
          <a:lstStyle/>
          <a:p>
            <a:r>
              <a:rPr lang="hr-HR" sz="2800" dirty="0">
                <a:solidFill>
                  <a:schemeClr val="tx2">
                    <a:lumMod val="75000"/>
                    <a:lumOff val="25000"/>
                  </a:schemeClr>
                </a:solidFill>
              </a:rPr>
              <a:t>Diferencijacijski sindrom (DS) uz terapiju ATRA ili ATO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E477E30E-61FA-94FF-9A3A-1299BAA6D9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r-HR" sz="1800" b="1" dirty="0">
                <a:solidFill>
                  <a:schemeClr val="tx2">
                    <a:lumMod val="75000"/>
                    <a:lumOff val="25000"/>
                  </a:schemeClr>
                </a:solidFill>
              </a:rPr>
              <a:t>Porast L&gt;10x10E9/L </a:t>
            </a:r>
            <a:r>
              <a:rPr lang="hr-HR" sz="1800" dirty="0"/>
              <a:t>nakon početka liječenja s ATRA i/ili ATO treba se shvatiti kao posljedica ATRA/ATO-inducirane diferencijacije </a:t>
            </a:r>
          </a:p>
          <a:p>
            <a:r>
              <a:rPr lang="hr-HR" sz="1800" dirty="0"/>
              <a:t>Kod značajnog porasta vrijednosti leukocita potrebno je dodati HU 2g/d ili u slučaju ekstremne </a:t>
            </a:r>
            <a:r>
              <a:rPr lang="hr-HR" sz="1800" dirty="0" err="1"/>
              <a:t>hiperleukocitoze</a:t>
            </a:r>
            <a:r>
              <a:rPr lang="hr-HR" sz="1800" dirty="0"/>
              <a:t> može se razmotriti </a:t>
            </a:r>
            <a:r>
              <a:rPr lang="hr-HR" sz="1800" dirty="0" err="1"/>
              <a:t>idarubicin</a:t>
            </a:r>
            <a:r>
              <a:rPr lang="hr-HR" sz="1800" dirty="0"/>
              <a:t> 12 mg/m2 ili GO 6-9 mg/m2</a:t>
            </a:r>
          </a:p>
          <a:p>
            <a:r>
              <a:rPr lang="hr-HR" sz="1800" b="1" dirty="0">
                <a:solidFill>
                  <a:schemeClr val="tx2">
                    <a:lumMod val="75000"/>
                    <a:lumOff val="25000"/>
                  </a:schemeClr>
                </a:solidFill>
              </a:rPr>
              <a:t>Diferencijacijski sindrom:</a:t>
            </a:r>
          </a:p>
          <a:p>
            <a:pPr lvl="1" indent="-228240"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en-US" sz="1400" b="0" strike="noStrike" spc="-1" dirty="0" err="1">
                <a:solidFill>
                  <a:srgbClr val="000000"/>
                </a:solidFill>
                <a:latin typeface="Calibri"/>
              </a:rPr>
              <a:t>Javlja</a:t>
            </a:r>
            <a:r>
              <a:rPr lang="en-US" sz="1400" b="0" strike="noStrike" spc="-1" dirty="0">
                <a:solidFill>
                  <a:srgbClr val="000000"/>
                </a:solidFill>
                <a:latin typeface="Calibri"/>
              </a:rPr>
              <a:t> se u </a:t>
            </a:r>
            <a:r>
              <a:rPr lang="en-US" sz="1400" b="0" strike="noStrike" spc="-1" dirty="0" err="1">
                <a:solidFill>
                  <a:srgbClr val="000000"/>
                </a:solidFill>
                <a:latin typeface="Calibri"/>
              </a:rPr>
              <a:t>i</a:t>
            </a:r>
            <a:r>
              <a:rPr lang="en-US" sz="1400" b="0" strike="noStrike" spc="-1" dirty="0">
                <a:solidFill>
                  <a:srgbClr val="000000"/>
                </a:solidFill>
                <a:latin typeface="Calibri"/>
              </a:rPr>
              <a:t> do 50% </a:t>
            </a:r>
            <a:r>
              <a:rPr lang="en-US" sz="1400" b="0" strike="noStrike" spc="-1" dirty="0" err="1">
                <a:solidFill>
                  <a:srgbClr val="000000"/>
                </a:solidFill>
                <a:latin typeface="Calibri"/>
              </a:rPr>
              <a:t>bolesnika</a:t>
            </a:r>
            <a:r>
              <a:rPr lang="en-US" sz="1400" b="0" strike="noStrike" spc="-1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1400" b="0" strike="noStrike" spc="-1" dirty="0" err="1">
                <a:solidFill>
                  <a:srgbClr val="000000"/>
                </a:solidFill>
                <a:latin typeface="Calibri"/>
              </a:rPr>
              <a:t>nakon</a:t>
            </a:r>
            <a:r>
              <a:rPr lang="en-US" sz="1400" b="0" strike="noStrike" spc="-1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1400" b="0" strike="noStrike" spc="-1" dirty="0" err="1">
                <a:solidFill>
                  <a:srgbClr val="000000"/>
                </a:solidFill>
                <a:latin typeface="Calibri"/>
              </a:rPr>
              <a:t>početka</a:t>
            </a:r>
            <a:r>
              <a:rPr lang="en-US" sz="1400" b="0" strike="noStrike" spc="-1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1400" b="0" strike="noStrike" spc="-1" dirty="0" err="1">
                <a:solidFill>
                  <a:srgbClr val="000000"/>
                </a:solidFill>
                <a:latin typeface="Calibri"/>
              </a:rPr>
              <a:t>liječenja</a:t>
            </a:r>
            <a:r>
              <a:rPr lang="en-US" sz="1400" b="0" strike="noStrike" spc="-1" dirty="0">
                <a:solidFill>
                  <a:srgbClr val="000000"/>
                </a:solidFill>
                <a:latin typeface="Calibri"/>
              </a:rPr>
              <a:t> </a:t>
            </a:r>
          </a:p>
          <a:p>
            <a:pPr lvl="1" indent="-228240"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en-US" sz="1400" b="0" strike="noStrike" spc="-1" dirty="0" err="1">
                <a:solidFill>
                  <a:srgbClr val="000000"/>
                </a:solidFill>
                <a:latin typeface="Calibri"/>
              </a:rPr>
              <a:t>Medijan</a:t>
            </a:r>
            <a:r>
              <a:rPr lang="en-US" sz="1400" b="0" strike="noStrike" spc="-1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1400" b="0" strike="noStrike" spc="-1" dirty="0" err="1">
                <a:solidFill>
                  <a:srgbClr val="000000"/>
                </a:solidFill>
                <a:latin typeface="Calibri"/>
              </a:rPr>
              <a:t>pojavnosti</a:t>
            </a:r>
            <a:r>
              <a:rPr lang="en-US" sz="1400" b="0" strike="noStrike" spc="-1" dirty="0">
                <a:solidFill>
                  <a:srgbClr val="000000"/>
                </a:solidFill>
                <a:latin typeface="Calibri"/>
              </a:rPr>
              <a:t> 2-21 dan</a:t>
            </a:r>
            <a:r>
              <a:rPr lang="hr-HR" sz="1400" b="0" strike="noStrike" spc="-1" dirty="0">
                <a:solidFill>
                  <a:srgbClr val="000000"/>
                </a:solidFill>
                <a:latin typeface="Calibri"/>
              </a:rPr>
              <a:t>,</a:t>
            </a:r>
            <a:r>
              <a:rPr lang="en-US" sz="1400" b="0" strike="noStrike" spc="-1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1400" b="0" strike="noStrike" spc="-1" dirty="0" err="1">
                <a:solidFill>
                  <a:srgbClr val="000000"/>
                </a:solidFill>
                <a:latin typeface="Calibri"/>
              </a:rPr>
              <a:t>uglavnom</a:t>
            </a:r>
            <a:r>
              <a:rPr lang="en-US" sz="1400" b="0" strike="noStrike" spc="-1" dirty="0">
                <a:solidFill>
                  <a:srgbClr val="000000"/>
                </a:solidFill>
                <a:latin typeface="Calibri"/>
              </a:rPr>
              <a:t> po </a:t>
            </a:r>
            <a:r>
              <a:rPr lang="en-US" sz="1400" b="0" strike="noStrike" spc="-1" dirty="0" err="1">
                <a:solidFill>
                  <a:srgbClr val="000000"/>
                </a:solidFill>
                <a:latin typeface="Calibri"/>
              </a:rPr>
              <a:t>uvođenju</a:t>
            </a:r>
            <a:r>
              <a:rPr lang="en-US" sz="1400" b="0" strike="noStrike" spc="-1" dirty="0">
                <a:solidFill>
                  <a:srgbClr val="000000"/>
                </a:solidFill>
                <a:latin typeface="Calibri"/>
              </a:rPr>
              <a:t> ATRA-e</a:t>
            </a:r>
          </a:p>
          <a:p>
            <a:pPr lvl="1" indent="-228240"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en-US" sz="1400" b="0" strike="noStrike" spc="-1" dirty="0" err="1">
                <a:solidFill>
                  <a:srgbClr val="000000"/>
                </a:solidFill>
                <a:latin typeface="Calibri"/>
              </a:rPr>
              <a:t>Pojavnost</a:t>
            </a:r>
            <a:r>
              <a:rPr lang="en-US" sz="1400" b="0" strike="noStrike" spc="-1" dirty="0">
                <a:solidFill>
                  <a:srgbClr val="000000"/>
                </a:solidFill>
                <a:latin typeface="Calibri"/>
              </a:rPr>
              <a:t> je </a:t>
            </a:r>
            <a:r>
              <a:rPr lang="hr-HR" sz="1400" b="0" strike="noStrike" spc="-1" dirty="0">
                <a:solidFill>
                  <a:srgbClr val="000000"/>
                </a:solidFill>
                <a:latin typeface="Calibri"/>
              </a:rPr>
              <a:t>češća</a:t>
            </a:r>
            <a:r>
              <a:rPr lang="en-US" sz="1400" b="0" strike="noStrike" spc="-1" dirty="0">
                <a:solidFill>
                  <a:srgbClr val="000000"/>
                </a:solidFill>
                <a:latin typeface="Calibri"/>
              </a:rPr>
              <a:t> u </a:t>
            </a:r>
            <a:r>
              <a:rPr lang="en-US" sz="1400" b="0" strike="noStrike" spc="-1" dirty="0" err="1">
                <a:solidFill>
                  <a:srgbClr val="000000"/>
                </a:solidFill>
                <a:latin typeface="Calibri"/>
              </a:rPr>
              <a:t>bolesnicima</a:t>
            </a:r>
            <a:r>
              <a:rPr lang="en-US" sz="1400" b="0" strike="noStrike" spc="-1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1400" b="0" strike="noStrike" spc="-1" dirty="0" err="1">
                <a:solidFill>
                  <a:srgbClr val="000000"/>
                </a:solidFill>
                <a:latin typeface="Calibri"/>
              </a:rPr>
              <a:t>sa</a:t>
            </a:r>
            <a:r>
              <a:rPr lang="en-US" sz="1400" b="0" strike="noStrike" spc="-1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1400" b="0" strike="noStrike" spc="-1" dirty="0" err="1">
                <a:solidFill>
                  <a:srgbClr val="000000"/>
                </a:solidFill>
                <a:latin typeface="Calibri"/>
              </a:rPr>
              <a:t>većim</a:t>
            </a:r>
            <a:r>
              <a:rPr lang="en-US" sz="1400" b="0" strike="noStrike" spc="-1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1400" b="0" strike="noStrike" spc="-1" dirty="0" err="1">
                <a:solidFill>
                  <a:srgbClr val="000000"/>
                </a:solidFill>
                <a:latin typeface="Calibri"/>
              </a:rPr>
              <a:t>brojem</a:t>
            </a:r>
            <a:r>
              <a:rPr lang="en-US" sz="1400" b="0" strike="noStrike" spc="-1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1400" b="0" strike="noStrike" spc="-1" dirty="0" err="1">
                <a:solidFill>
                  <a:srgbClr val="000000"/>
                </a:solidFill>
                <a:latin typeface="Calibri"/>
              </a:rPr>
              <a:t>leukocita</a:t>
            </a:r>
            <a:r>
              <a:rPr lang="en-US" sz="1400" b="0" strike="noStrike" spc="-1" dirty="0">
                <a:solidFill>
                  <a:srgbClr val="000000"/>
                </a:solidFill>
                <a:latin typeface="Calibri"/>
              </a:rPr>
              <a:t> (APL </a:t>
            </a:r>
            <a:r>
              <a:rPr lang="en-US" sz="1400" b="0" strike="noStrike" spc="-1" dirty="0" err="1">
                <a:solidFill>
                  <a:srgbClr val="000000"/>
                </a:solidFill>
                <a:latin typeface="Calibri"/>
              </a:rPr>
              <a:t>visokog</a:t>
            </a:r>
            <a:r>
              <a:rPr lang="en-US" sz="1400" b="0" strike="noStrike" spc="-1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1400" b="0" strike="noStrike" spc="-1" dirty="0" err="1">
                <a:solidFill>
                  <a:srgbClr val="000000"/>
                </a:solidFill>
                <a:latin typeface="Calibri"/>
              </a:rPr>
              <a:t>rizika</a:t>
            </a:r>
            <a:r>
              <a:rPr lang="en-US" sz="1400" b="0" strike="noStrike" spc="-1" dirty="0">
                <a:solidFill>
                  <a:srgbClr val="000000"/>
                </a:solidFill>
                <a:latin typeface="Calibri"/>
              </a:rPr>
              <a:t>)</a:t>
            </a:r>
          </a:p>
          <a:p>
            <a:r>
              <a:rPr lang="hr-HR" sz="1800" dirty="0"/>
              <a:t>Karakteristike:</a:t>
            </a:r>
          </a:p>
          <a:p>
            <a:pPr lvl="1"/>
            <a:r>
              <a:rPr lang="hr-HR" sz="1400" dirty="0"/>
              <a:t>vrućica</a:t>
            </a:r>
            <a:r>
              <a:rPr lang="hr-HR" sz="1400" u="sng" dirty="0"/>
              <a:t>&gt;</a:t>
            </a:r>
            <a:r>
              <a:rPr lang="hr-HR" sz="1400" dirty="0"/>
              <a:t>38.5°C, porast TT&gt;5 kg, </a:t>
            </a:r>
            <a:r>
              <a:rPr lang="hr-HR" sz="1400" dirty="0" err="1"/>
              <a:t>hipotenzija</a:t>
            </a:r>
            <a:r>
              <a:rPr lang="hr-HR" sz="1400" dirty="0"/>
              <a:t>, </a:t>
            </a:r>
            <a:r>
              <a:rPr lang="hr-HR" sz="1400" dirty="0" err="1"/>
              <a:t>dispneja</a:t>
            </a:r>
            <a:r>
              <a:rPr lang="hr-HR" sz="1400" dirty="0"/>
              <a:t>, </a:t>
            </a:r>
            <a:r>
              <a:rPr lang="hr-HR" sz="1400" dirty="0" err="1"/>
              <a:t>mrljasti</a:t>
            </a:r>
            <a:r>
              <a:rPr lang="hr-HR" sz="1400" dirty="0"/>
              <a:t> </a:t>
            </a:r>
            <a:r>
              <a:rPr lang="hr-HR" sz="1400" dirty="0" err="1"/>
              <a:t>infiltrati</a:t>
            </a:r>
            <a:r>
              <a:rPr lang="hr-HR" sz="1400" dirty="0"/>
              <a:t> pluća na RTG, </a:t>
            </a:r>
            <a:r>
              <a:rPr lang="hr-HR" sz="1400" dirty="0" err="1"/>
              <a:t>pleuralni</a:t>
            </a:r>
            <a:r>
              <a:rPr lang="hr-HR" sz="1400" dirty="0"/>
              <a:t> i </a:t>
            </a:r>
            <a:r>
              <a:rPr lang="hr-HR" sz="1400" dirty="0" err="1"/>
              <a:t>perikardni</a:t>
            </a:r>
            <a:r>
              <a:rPr lang="hr-HR" sz="1400" dirty="0"/>
              <a:t> izljev, akutno bubrežno zatajenje</a:t>
            </a:r>
          </a:p>
          <a:p>
            <a:r>
              <a:rPr lang="hr-HR" sz="1800" dirty="0"/>
              <a:t>Liječenje:</a:t>
            </a:r>
          </a:p>
          <a:p>
            <a:pPr lvl="1"/>
            <a:r>
              <a:rPr lang="hr-HR" sz="1400" dirty="0" err="1"/>
              <a:t>Deksametazon</a:t>
            </a:r>
            <a:r>
              <a:rPr lang="hr-HR" sz="1400" dirty="0"/>
              <a:t> 10 mg iv svakih 12 sati, a u slučaju nedostatnog odgovora 10 mg iv svakih 6 sati, do nestanka simptoma</a:t>
            </a:r>
          </a:p>
          <a:p>
            <a:pPr lvl="1"/>
            <a:r>
              <a:rPr lang="hr-HR" sz="1400" dirty="0"/>
              <a:t>Privremeni prekid terapije ATRA/ATO u slučaju teškog DS (</a:t>
            </a:r>
            <a:r>
              <a:rPr lang="hr-HR" sz="1400" u="sng" dirty="0"/>
              <a:t>&gt;</a:t>
            </a:r>
            <a:r>
              <a:rPr lang="hr-HR" sz="1400" dirty="0"/>
              <a:t>4 karakteristike, prijem u JIL), do oporavka</a:t>
            </a:r>
          </a:p>
        </p:txBody>
      </p:sp>
      <p:sp>
        <p:nvSpPr>
          <p:cNvPr id="4" name="Rezervirano mjesto broja slajda 3">
            <a:extLst>
              <a:ext uri="{FF2B5EF4-FFF2-40B4-BE49-F238E27FC236}">
                <a16:creationId xmlns:a16="http://schemas.microsoft.com/office/drawing/2014/main" id="{BE53787F-AFD4-FBD4-50CD-B845A3F064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61A3F9-F782-43F7-AFAA-78911AD1AFE3}" type="slidenum">
              <a:rPr lang="hr-HR" smtClean="0"/>
              <a:t>16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4364378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B24FE55F-204B-BC15-57D8-A7DDA8CCB0DA}"/>
              </a:ext>
            </a:extLst>
          </p:cNvPr>
          <p:cNvSpPr>
            <a:spLocks noGrp="1"/>
          </p:cNvSpPr>
          <p:nvPr>
            <p:ph type="title"/>
          </p:nvPr>
        </p:nvSpPr>
        <p:spPr>
          <a:ln>
            <a:solidFill>
              <a:schemeClr val="tx2">
                <a:lumMod val="75000"/>
                <a:lumOff val="25000"/>
              </a:schemeClr>
            </a:solidFill>
          </a:ln>
        </p:spPr>
        <p:txBody>
          <a:bodyPr>
            <a:normAutofit/>
          </a:bodyPr>
          <a:lstStyle/>
          <a:p>
            <a:r>
              <a:rPr lang="hr-HR" sz="2800" dirty="0">
                <a:solidFill>
                  <a:schemeClr val="tx2">
                    <a:lumMod val="75000"/>
                    <a:lumOff val="25000"/>
                  </a:schemeClr>
                </a:solidFill>
              </a:rPr>
              <a:t>APL - molekularne varijante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3ADC4C8A-4219-5F28-7513-1D68C88ADB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793726"/>
            <a:ext cx="10515600" cy="1416321"/>
          </a:xfrm>
        </p:spPr>
        <p:txBody>
          <a:bodyPr>
            <a:normAutofit/>
          </a:bodyPr>
          <a:lstStyle/>
          <a:p>
            <a:r>
              <a:rPr lang="hr-HR" sz="1600" dirty="0"/>
              <a:t>Pronađeno je12 rijetkih RARA fuzijskih varijanti (fuzijski geni koji uključuju RARA, a bez PML)</a:t>
            </a:r>
          </a:p>
          <a:p>
            <a:r>
              <a:rPr lang="hr-HR" sz="1600" dirty="0"/>
              <a:t>Bolesnici s ATRA-senzitivnim varijantama trebaju primati </a:t>
            </a:r>
            <a:r>
              <a:rPr lang="hr-HR" sz="1600" dirty="0" err="1"/>
              <a:t>ATRAu</a:t>
            </a:r>
            <a:r>
              <a:rPr lang="hr-HR" sz="1600" dirty="0"/>
              <a:t> u kombinaciji s kemoterapijom baziranoj na </a:t>
            </a:r>
            <a:r>
              <a:rPr lang="hr-HR" sz="1600" dirty="0" err="1"/>
              <a:t>antraciklinima</a:t>
            </a:r>
            <a:endParaRPr lang="hr-HR" sz="1600" dirty="0"/>
          </a:p>
          <a:p>
            <a:r>
              <a:rPr lang="hr-HR" sz="1600" dirty="0"/>
              <a:t>Bolesnici s ATRA-rezistentnim varijantama liječe se kao AML</a:t>
            </a:r>
          </a:p>
        </p:txBody>
      </p:sp>
      <p:pic>
        <p:nvPicPr>
          <p:cNvPr id="5" name="Slika 4">
            <a:extLst>
              <a:ext uri="{FF2B5EF4-FFF2-40B4-BE49-F238E27FC236}">
                <a16:creationId xmlns:a16="http://schemas.microsoft.com/office/drawing/2014/main" id="{2D4DC39A-6037-5D88-4E52-2A849049EBE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25139" y="3051544"/>
            <a:ext cx="5720365" cy="3604431"/>
          </a:xfrm>
          <a:prstGeom prst="rect">
            <a:avLst/>
          </a:prstGeom>
        </p:spPr>
      </p:pic>
      <p:sp>
        <p:nvSpPr>
          <p:cNvPr id="6" name="TekstniOkvir 5">
            <a:extLst>
              <a:ext uri="{FF2B5EF4-FFF2-40B4-BE49-F238E27FC236}">
                <a16:creationId xmlns:a16="http://schemas.microsoft.com/office/drawing/2014/main" id="{9A759797-9F42-0A34-DE44-D7D8E5BA76FD}"/>
              </a:ext>
            </a:extLst>
          </p:cNvPr>
          <p:cNvSpPr txBox="1"/>
          <p:nvPr/>
        </p:nvSpPr>
        <p:spPr>
          <a:xfrm>
            <a:off x="10320367" y="6512176"/>
            <a:ext cx="1790875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r-HR" sz="1100" dirty="0" err="1"/>
              <a:t>Sanz</a:t>
            </a:r>
            <a:r>
              <a:rPr lang="hr-HR" sz="1100" dirty="0"/>
              <a:t> MA </a:t>
            </a:r>
            <a:r>
              <a:rPr lang="hr-HR" sz="1100" dirty="0" err="1"/>
              <a:t>et</a:t>
            </a:r>
            <a:r>
              <a:rPr lang="hr-HR" sz="1100" dirty="0"/>
              <a:t> </a:t>
            </a:r>
            <a:r>
              <a:rPr lang="hr-HR" sz="1100" dirty="0" err="1"/>
              <a:t>al</a:t>
            </a:r>
            <a:r>
              <a:rPr lang="hr-HR" sz="1100" dirty="0"/>
              <a:t>. </a:t>
            </a:r>
            <a:r>
              <a:rPr lang="hr-HR" sz="1100" dirty="0" err="1"/>
              <a:t>Blood</a:t>
            </a:r>
            <a:r>
              <a:rPr lang="hr-HR" sz="1100" dirty="0"/>
              <a:t>. 2019</a:t>
            </a:r>
          </a:p>
        </p:txBody>
      </p:sp>
      <p:sp>
        <p:nvSpPr>
          <p:cNvPr id="4" name="Rezervirano mjesto broja slajda 3">
            <a:extLst>
              <a:ext uri="{FF2B5EF4-FFF2-40B4-BE49-F238E27FC236}">
                <a16:creationId xmlns:a16="http://schemas.microsoft.com/office/drawing/2014/main" id="{F22C90F5-525C-727E-77A8-1497DC5959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61A3F9-F782-43F7-AFAA-78911AD1AFE3}" type="slidenum">
              <a:rPr lang="hr-HR" smtClean="0"/>
              <a:t>17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73321774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2A75B0E-5FAB-C654-6CFA-29BF9CFF67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FA699129-3620-2B4A-D33F-FC9F8327F7FF}"/>
              </a:ext>
            </a:extLst>
          </p:cNvPr>
          <p:cNvSpPr>
            <a:spLocks noGrp="1"/>
          </p:cNvSpPr>
          <p:nvPr>
            <p:ph type="title"/>
          </p:nvPr>
        </p:nvSpPr>
        <p:spPr>
          <a:ln>
            <a:solidFill>
              <a:schemeClr val="tx2">
                <a:lumMod val="75000"/>
                <a:lumOff val="25000"/>
              </a:schemeClr>
            </a:solidFill>
          </a:ln>
        </p:spPr>
        <p:txBody>
          <a:bodyPr>
            <a:normAutofit/>
          </a:bodyPr>
          <a:lstStyle/>
          <a:p>
            <a:r>
              <a:rPr lang="hr-HR" sz="2800" dirty="0">
                <a:solidFill>
                  <a:schemeClr val="tx2">
                    <a:lumMod val="75000"/>
                    <a:lumOff val="25000"/>
                  </a:schemeClr>
                </a:solidFill>
              </a:rPr>
              <a:t>Literatura 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4C5B84CC-CA2C-A17B-7833-30F6A73DBE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t-IT" sz="1200" dirty="0"/>
              <a:t>Avvisati </a:t>
            </a:r>
            <a:r>
              <a:rPr lang="hr-HR" sz="1200" dirty="0"/>
              <a:t>G</a:t>
            </a:r>
            <a:r>
              <a:rPr lang="it-IT" sz="1200" dirty="0"/>
              <a:t>, Lo Coco</a:t>
            </a:r>
            <a:r>
              <a:rPr lang="hr-HR" sz="1200" dirty="0"/>
              <a:t> F</a:t>
            </a:r>
            <a:r>
              <a:rPr lang="it-IT" sz="1200" dirty="0"/>
              <a:t>, Diverio</a:t>
            </a:r>
            <a:r>
              <a:rPr lang="hr-HR" sz="1200" dirty="0"/>
              <a:t> D</a:t>
            </a:r>
            <a:r>
              <a:rPr lang="it-IT" sz="1200" dirty="0"/>
              <a:t>, Falda</a:t>
            </a:r>
            <a:r>
              <a:rPr lang="hr-HR" sz="1200" dirty="0"/>
              <a:t> M</a:t>
            </a:r>
            <a:r>
              <a:rPr lang="it-IT" sz="1200" dirty="0"/>
              <a:t>, Ferrara</a:t>
            </a:r>
            <a:r>
              <a:rPr lang="hr-HR" sz="1200" dirty="0"/>
              <a:t> F</a:t>
            </a:r>
            <a:r>
              <a:rPr lang="it-IT" sz="1200" dirty="0"/>
              <a:t>, Lazzarino</a:t>
            </a:r>
            <a:r>
              <a:rPr lang="hr-HR" sz="1200" dirty="0"/>
              <a:t> M</a:t>
            </a:r>
            <a:r>
              <a:rPr lang="it-IT" sz="1200" dirty="0"/>
              <a:t>, Russo</a:t>
            </a:r>
            <a:r>
              <a:rPr lang="hr-HR" sz="1200" dirty="0"/>
              <a:t> D</a:t>
            </a:r>
            <a:r>
              <a:rPr lang="it-IT" sz="1200" dirty="0"/>
              <a:t>, Petti</a:t>
            </a:r>
            <a:r>
              <a:rPr lang="hr-HR" sz="1200" dirty="0"/>
              <a:t> MC</a:t>
            </a:r>
            <a:r>
              <a:rPr lang="it-IT" sz="1200" dirty="0"/>
              <a:t>, Mandelli</a:t>
            </a:r>
            <a:r>
              <a:rPr lang="hr-HR" sz="1200" dirty="0"/>
              <a:t> F. AIDA (</a:t>
            </a:r>
            <a:r>
              <a:rPr lang="hr-HR" sz="1200" dirty="0" err="1"/>
              <a:t>all</a:t>
            </a:r>
            <a:r>
              <a:rPr lang="hr-HR" sz="1200" dirty="0"/>
              <a:t>-trans </a:t>
            </a:r>
            <a:r>
              <a:rPr lang="hr-HR" sz="1200" dirty="0" err="1"/>
              <a:t>retinoic</a:t>
            </a:r>
            <a:r>
              <a:rPr lang="hr-HR" sz="1200" dirty="0"/>
              <a:t> </a:t>
            </a:r>
            <a:r>
              <a:rPr lang="hr-HR" sz="1200" dirty="0" err="1"/>
              <a:t>acid</a:t>
            </a:r>
            <a:r>
              <a:rPr lang="hr-HR" sz="1200" dirty="0"/>
              <a:t> + </a:t>
            </a:r>
            <a:r>
              <a:rPr lang="hr-HR" sz="1200" dirty="0" err="1"/>
              <a:t>idarubicin</a:t>
            </a:r>
            <a:r>
              <a:rPr lang="hr-HR" sz="1200" dirty="0"/>
              <a:t>) </a:t>
            </a:r>
            <a:r>
              <a:rPr lang="hr-HR" sz="1200" dirty="0" err="1"/>
              <a:t>in</a:t>
            </a:r>
            <a:r>
              <a:rPr lang="hr-HR" sz="1200" dirty="0"/>
              <a:t> </a:t>
            </a:r>
            <a:r>
              <a:rPr lang="hr-HR" sz="1200" dirty="0" err="1"/>
              <a:t>newly</a:t>
            </a:r>
            <a:r>
              <a:rPr lang="hr-HR" sz="1200" dirty="0"/>
              <a:t> </a:t>
            </a:r>
            <a:r>
              <a:rPr lang="hr-HR" sz="1200" dirty="0" err="1"/>
              <a:t>diagnosed</a:t>
            </a:r>
            <a:r>
              <a:rPr lang="hr-HR" sz="1200" dirty="0"/>
              <a:t> </a:t>
            </a:r>
            <a:r>
              <a:rPr lang="hr-HR" sz="1200" dirty="0" err="1"/>
              <a:t>acute</a:t>
            </a:r>
            <a:r>
              <a:rPr lang="hr-HR" sz="1200" dirty="0"/>
              <a:t> </a:t>
            </a:r>
            <a:r>
              <a:rPr lang="hr-HR" sz="1200" dirty="0" err="1"/>
              <a:t>promyelocytic</a:t>
            </a:r>
            <a:r>
              <a:rPr lang="hr-HR" sz="1200" dirty="0"/>
              <a:t> </a:t>
            </a:r>
            <a:r>
              <a:rPr lang="hr-HR" sz="1200" dirty="0" err="1"/>
              <a:t>leukemia</a:t>
            </a:r>
            <a:r>
              <a:rPr lang="hr-HR" sz="1200" dirty="0"/>
              <a:t>: a </a:t>
            </a:r>
            <a:r>
              <a:rPr lang="hr-HR" sz="1200" dirty="0" err="1"/>
              <a:t>Gruppo</a:t>
            </a:r>
            <a:r>
              <a:rPr lang="hr-HR" sz="1200" dirty="0"/>
              <a:t> Italiano </a:t>
            </a:r>
            <a:r>
              <a:rPr lang="hr-HR" sz="1200" dirty="0" err="1"/>
              <a:t>Malattie</a:t>
            </a:r>
            <a:r>
              <a:rPr lang="hr-HR" sz="1200" dirty="0"/>
              <a:t> </a:t>
            </a:r>
            <a:r>
              <a:rPr lang="hr-HR" sz="1200" dirty="0" err="1"/>
              <a:t>Ematologiche</a:t>
            </a:r>
            <a:r>
              <a:rPr lang="hr-HR" sz="1200" dirty="0"/>
              <a:t> Maligne </a:t>
            </a:r>
            <a:r>
              <a:rPr lang="hr-HR" sz="1200" dirty="0" err="1"/>
              <a:t>dell'Adulto</a:t>
            </a:r>
            <a:r>
              <a:rPr lang="hr-HR" sz="1200" dirty="0"/>
              <a:t> (GIMEMA) pilot </a:t>
            </a:r>
            <a:r>
              <a:rPr lang="hr-HR" sz="1200" dirty="0" err="1"/>
              <a:t>study</a:t>
            </a:r>
            <a:r>
              <a:rPr lang="hr-HR" sz="1200" dirty="0"/>
              <a:t>. </a:t>
            </a:r>
            <a:r>
              <a:rPr lang="hr-HR" sz="1200" dirty="0" err="1"/>
              <a:t>Blood</a:t>
            </a:r>
            <a:r>
              <a:rPr lang="hr-HR" sz="1200" dirty="0"/>
              <a:t>. 1996 </a:t>
            </a:r>
            <a:r>
              <a:rPr lang="hr-HR" sz="1200" dirty="0" err="1"/>
              <a:t>Aug</a:t>
            </a:r>
            <a:r>
              <a:rPr lang="hr-HR" sz="1200" dirty="0"/>
              <a:t> 15;88:1390-8</a:t>
            </a:r>
          </a:p>
          <a:p>
            <a:r>
              <a:rPr lang="hr-HR" sz="1200" dirty="0" err="1"/>
              <a:t>Ravandi</a:t>
            </a:r>
            <a:r>
              <a:rPr lang="hr-HR" sz="1200" dirty="0"/>
              <a:t> F, </a:t>
            </a:r>
            <a:r>
              <a:rPr lang="hr-HR" sz="1200" dirty="0" err="1"/>
              <a:t>Estey</a:t>
            </a:r>
            <a:r>
              <a:rPr lang="hr-HR" sz="1200" dirty="0"/>
              <a:t> E, Jones D, </a:t>
            </a:r>
            <a:r>
              <a:rPr lang="hr-HR" sz="1200" dirty="0" err="1"/>
              <a:t>Faderl</a:t>
            </a:r>
            <a:r>
              <a:rPr lang="hr-HR" sz="1200" dirty="0"/>
              <a:t> S, O’Brien S, </a:t>
            </a:r>
            <a:r>
              <a:rPr lang="hr-HR" sz="1200" dirty="0" err="1"/>
              <a:t>Fiorentino</a:t>
            </a:r>
            <a:r>
              <a:rPr lang="hr-HR" sz="1200" dirty="0"/>
              <a:t> J, </a:t>
            </a:r>
            <a:r>
              <a:rPr lang="hr-HR" sz="1200" dirty="0" err="1"/>
              <a:t>et</a:t>
            </a:r>
            <a:r>
              <a:rPr lang="hr-HR" sz="1200" dirty="0"/>
              <a:t>. Al. </a:t>
            </a:r>
            <a:r>
              <a:rPr lang="hr-HR" sz="1200" dirty="0" err="1"/>
              <a:t>Effective</a:t>
            </a:r>
            <a:r>
              <a:rPr lang="hr-HR" sz="1200" dirty="0"/>
              <a:t> </a:t>
            </a:r>
            <a:r>
              <a:rPr lang="hr-HR" sz="1200" dirty="0" err="1"/>
              <a:t>treatment</a:t>
            </a:r>
            <a:r>
              <a:rPr lang="hr-HR" sz="1200" dirty="0"/>
              <a:t> </a:t>
            </a:r>
            <a:r>
              <a:rPr lang="hr-HR" sz="1200" dirty="0" err="1"/>
              <a:t>of</a:t>
            </a:r>
            <a:r>
              <a:rPr lang="hr-HR" sz="1200" dirty="0"/>
              <a:t> </a:t>
            </a:r>
            <a:r>
              <a:rPr lang="hr-HR" sz="1200" dirty="0" err="1"/>
              <a:t>acute</a:t>
            </a:r>
            <a:r>
              <a:rPr lang="hr-HR" sz="1200" dirty="0"/>
              <a:t> </a:t>
            </a:r>
            <a:r>
              <a:rPr lang="hr-HR" sz="1200" dirty="0" err="1"/>
              <a:t>promyelocytic</a:t>
            </a:r>
            <a:r>
              <a:rPr lang="hr-HR" sz="1200" dirty="0"/>
              <a:t> </a:t>
            </a:r>
            <a:r>
              <a:rPr lang="hr-HR" sz="1200" dirty="0" err="1"/>
              <a:t>leukemia</a:t>
            </a:r>
            <a:r>
              <a:rPr lang="hr-HR" sz="1200" dirty="0"/>
              <a:t> </a:t>
            </a:r>
            <a:r>
              <a:rPr lang="hr-HR" sz="1200" dirty="0" err="1"/>
              <a:t>with</a:t>
            </a:r>
            <a:r>
              <a:rPr lang="hr-HR" sz="1200" dirty="0"/>
              <a:t> </a:t>
            </a:r>
            <a:r>
              <a:rPr lang="hr-HR" sz="1200" dirty="0" err="1"/>
              <a:t>all</a:t>
            </a:r>
            <a:r>
              <a:rPr lang="hr-HR" sz="1200" dirty="0"/>
              <a:t>-trans-</a:t>
            </a:r>
            <a:r>
              <a:rPr lang="hr-HR" sz="1200" dirty="0" err="1"/>
              <a:t>retionoic</a:t>
            </a:r>
            <a:r>
              <a:rPr lang="hr-HR" sz="1200" dirty="0"/>
              <a:t> </a:t>
            </a:r>
            <a:r>
              <a:rPr lang="hr-HR" sz="1200" dirty="0" err="1"/>
              <a:t>acid</a:t>
            </a:r>
            <a:r>
              <a:rPr lang="hr-HR" sz="1200" dirty="0"/>
              <a:t>, </a:t>
            </a:r>
            <a:r>
              <a:rPr lang="hr-HR" sz="1200" dirty="0" err="1"/>
              <a:t>arsenic</a:t>
            </a:r>
            <a:r>
              <a:rPr lang="hr-HR" sz="1200" dirty="0"/>
              <a:t> </a:t>
            </a:r>
            <a:r>
              <a:rPr lang="hr-HR" sz="1200" dirty="0" err="1"/>
              <a:t>trioxide</a:t>
            </a:r>
            <a:r>
              <a:rPr lang="hr-HR" sz="1200" dirty="0"/>
              <a:t>, </a:t>
            </a:r>
            <a:r>
              <a:rPr lang="hr-HR" sz="1200" dirty="0" err="1"/>
              <a:t>and</a:t>
            </a:r>
            <a:r>
              <a:rPr lang="hr-HR" sz="1200" dirty="0"/>
              <a:t> </a:t>
            </a:r>
            <a:r>
              <a:rPr lang="hr-HR" sz="1200" dirty="0" err="1"/>
              <a:t>gemtuzumab</a:t>
            </a:r>
            <a:r>
              <a:rPr lang="hr-HR" sz="1200" dirty="0"/>
              <a:t> </a:t>
            </a:r>
            <a:r>
              <a:rPr lang="hr-HR" sz="1200" dirty="0" err="1"/>
              <a:t>ozogamicin</a:t>
            </a:r>
            <a:r>
              <a:rPr lang="hr-HR" sz="1200" dirty="0"/>
              <a:t>. J </a:t>
            </a:r>
            <a:r>
              <a:rPr lang="hr-HR" sz="1200" dirty="0" err="1"/>
              <a:t>Clin</a:t>
            </a:r>
            <a:r>
              <a:rPr lang="hr-HR" sz="1200" dirty="0"/>
              <a:t> </a:t>
            </a:r>
            <a:r>
              <a:rPr lang="hr-HR" sz="1200" dirty="0" err="1"/>
              <a:t>Oncol</a:t>
            </a:r>
            <a:r>
              <a:rPr lang="hr-HR" sz="1200" dirty="0"/>
              <a:t>: Off J Am </a:t>
            </a:r>
            <a:r>
              <a:rPr lang="hr-HR" sz="1200" dirty="0" err="1"/>
              <a:t>Soc</a:t>
            </a:r>
            <a:r>
              <a:rPr lang="hr-HR" sz="1200" dirty="0"/>
              <a:t> </a:t>
            </a:r>
            <a:r>
              <a:rPr lang="hr-HR" sz="1200" dirty="0" err="1"/>
              <a:t>Clin</a:t>
            </a:r>
            <a:r>
              <a:rPr lang="hr-HR" sz="1200" dirty="0"/>
              <a:t> </a:t>
            </a:r>
            <a:r>
              <a:rPr lang="hr-HR" sz="1200" dirty="0" err="1"/>
              <a:t>Oncol</a:t>
            </a:r>
            <a:r>
              <a:rPr lang="hr-HR" sz="1200" dirty="0"/>
              <a:t>. 2009; 27:504-10</a:t>
            </a:r>
          </a:p>
          <a:p>
            <a:r>
              <a:rPr lang="hr-HR" sz="1200" dirty="0" err="1"/>
              <a:t>Sanz</a:t>
            </a:r>
            <a:r>
              <a:rPr lang="hr-HR" sz="1200" dirty="0"/>
              <a:t> MA, </a:t>
            </a:r>
            <a:r>
              <a:rPr lang="hr-HR" sz="1200" dirty="0" err="1"/>
              <a:t>Montesinos</a:t>
            </a:r>
            <a:r>
              <a:rPr lang="hr-HR" sz="1200" dirty="0"/>
              <a:t> P, </a:t>
            </a:r>
            <a:r>
              <a:rPr lang="hr-HR" sz="1200" dirty="0" err="1"/>
              <a:t>Rayo’n</a:t>
            </a:r>
            <a:r>
              <a:rPr lang="hr-HR" sz="1200" dirty="0"/>
              <a:t> C, </a:t>
            </a:r>
            <a:r>
              <a:rPr lang="hr-HR" sz="1200" dirty="0" err="1"/>
              <a:t>et</a:t>
            </a:r>
            <a:r>
              <a:rPr lang="hr-HR" sz="1200" dirty="0"/>
              <a:t>. Al. </a:t>
            </a:r>
            <a:r>
              <a:rPr lang="hr-HR" sz="1200" dirty="0" err="1"/>
              <a:t>Risk-adapted</a:t>
            </a:r>
            <a:r>
              <a:rPr lang="hr-HR" sz="1200" dirty="0"/>
              <a:t> </a:t>
            </a:r>
            <a:r>
              <a:rPr lang="hr-HR" sz="1200" dirty="0" err="1"/>
              <a:t>treatment</a:t>
            </a:r>
            <a:r>
              <a:rPr lang="hr-HR" sz="1200" dirty="0"/>
              <a:t> </a:t>
            </a:r>
            <a:r>
              <a:rPr lang="hr-HR" sz="1200" dirty="0" err="1"/>
              <a:t>of</a:t>
            </a:r>
            <a:r>
              <a:rPr lang="hr-HR" sz="1200" dirty="0"/>
              <a:t> </a:t>
            </a:r>
            <a:r>
              <a:rPr lang="hr-HR" sz="1200" dirty="0" err="1"/>
              <a:t>acute</a:t>
            </a:r>
            <a:r>
              <a:rPr lang="hr-HR" sz="1200" dirty="0"/>
              <a:t> </a:t>
            </a:r>
            <a:r>
              <a:rPr lang="hr-HR" sz="1200" dirty="0" err="1"/>
              <a:t>promyelocytic</a:t>
            </a:r>
            <a:r>
              <a:rPr lang="hr-HR" sz="1200" dirty="0"/>
              <a:t> </a:t>
            </a:r>
            <a:r>
              <a:rPr lang="hr-HR" sz="1200" dirty="0" err="1"/>
              <a:t>leukemia</a:t>
            </a:r>
            <a:r>
              <a:rPr lang="hr-HR" sz="1200" dirty="0"/>
              <a:t> </a:t>
            </a:r>
            <a:r>
              <a:rPr lang="hr-HR" sz="1200" dirty="0" err="1"/>
              <a:t>based</a:t>
            </a:r>
            <a:r>
              <a:rPr lang="hr-HR" sz="1200" dirty="0"/>
              <a:t> on </a:t>
            </a:r>
            <a:r>
              <a:rPr lang="hr-HR" sz="1200" dirty="0" err="1"/>
              <a:t>all</a:t>
            </a:r>
            <a:r>
              <a:rPr lang="hr-HR" sz="1200" dirty="0"/>
              <a:t>-trans </a:t>
            </a:r>
            <a:r>
              <a:rPr lang="hr-HR" sz="1200" dirty="0" err="1"/>
              <a:t>retinoic</a:t>
            </a:r>
            <a:r>
              <a:rPr lang="hr-HR" sz="1200" dirty="0"/>
              <a:t> </a:t>
            </a:r>
            <a:r>
              <a:rPr lang="hr-HR" sz="1200" dirty="0" err="1"/>
              <a:t>acid</a:t>
            </a:r>
            <a:r>
              <a:rPr lang="hr-HR" sz="1200" dirty="0"/>
              <a:t> </a:t>
            </a:r>
            <a:r>
              <a:rPr lang="hr-HR" sz="1200" dirty="0" err="1"/>
              <a:t>and</a:t>
            </a:r>
            <a:r>
              <a:rPr lang="hr-HR" sz="1200" dirty="0"/>
              <a:t> </a:t>
            </a:r>
            <a:r>
              <a:rPr lang="hr-HR" sz="1200" dirty="0" err="1"/>
              <a:t>anthracycline</a:t>
            </a:r>
            <a:r>
              <a:rPr lang="hr-HR" sz="1200" dirty="0"/>
              <a:t> </a:t>
            </a:r>
            <a:r>
              <a:rPr lang="hr-HR" sz="1200" dirty="0" err="1"/>
              <a:t>with</a:t>
            </a:r>
            <a:r>
              <a:rPr lang="hr-HR" sz="1200" dirty="0"/>
              <a:t> </a:t>
            </a:r>
            <a:r>
              <a:rPr lang="hr-HR" sz="1200" dirty="0" err="1"/>
              <a:t>addition</a:t>
            </a:r>
            <a:r>
              <a:rPr lang="hr-HR" sz="1200" dirty="0"/>
              <a:t> </a:t>
            </a:r>
            <a:r>
              <a:rPr lang="hr-HR" sz="1200" dirty="0" err="1"/>
              <a:t>of</a:t>
            </a:r>
            <a:r>
              <a:rPr lang="hr-HR" sz="1200" dirty="0"/>
              <a:t> </a:t>
            </a:r>
            <a:r>
              <a:rPr lang="hr-HR" sz="1200" dirty="0" err="1"/>
              <a:t>cytarabine</a:t>
            </a:r>
            <a:r>
              <a:rPr lang="hr-HR" sz="1200" dirty="0"/>
              <a:t> </a:t>
            </a:r>
            <a:r>
              <a:rPr lang="hr-HR" sz="1200" dirty="0" err="1"/>
              <a:t>in</a:t>
            </a:r>
            <a:r>
              <a:rPr lang="hr-HR" sz="1200" dirty="0"/>
              <a:t> </a:t>
            </a:r>
            <a:r>
              <a:rPr lang="hr-HR" sz="1200" dirty="0" err="1"/>
              <a:t>consolidation</a:t>
            </a:r>
            <a:r>
              <a:rPr lang="hr-HR" sz="1200" dirty="0"/>
              <a:t> </a:t>
            </a:r>
            <a:r>
              <a:rPr lang="hr-HR" sz="1200" dirty="0" err="1"/>
              <a:t>therapy</a:t>
            </a:r>
            <a:r>
              <a:rPr lang="hr-HR" sz="1200" dirty="0"/>
              <a:t> for </a:t>
            </a:r>
            <a:r>
              <a:rPr lang="hr-HR" sz="1200" dirty="0" err="1"/>
              <a:t>high-risk</a:t>
            </a:r>
            <a:r>
              <a:rPr lang="hr-HR" sz="1200" dirty="0"/>
              <a:t> </a:t>
            </a:r>
            <a:r>
              <a:rPr lang="hr-HR" sz="1200" dirty="0" err="1"/>
              <a:t>patients</a:t>
            </a:r>
            <a:r>
              <a:rPr lang="hr-HR" sz="1200" dirty="0"/>
              <a:t>: </a:t>
            </a:r>
            <a:r>
              <a:rPr lang="hr-HR" sz="1200" dirty="0" err="1"/>
              <a:t>further</a:t>
            </a:r>
            <a:r>
              <a:rPr lang="hr-HR" sz="1200" dirty="0"/>
              <a:t> </a:t>
            </a:r>
            <a:r>
              <a:rPr lang="hr-HR" sz="1200" dirty="0" err="1"/>
              <a:t>improvements</a:t>
            </a:r>
            <a:r>
              <a:rPr lang="hr-HR" sz="1200" dirty="0"/>
              <a:t> </a:t>
            </a:r>
            <a:r>
              <a:rPr lang="hr-HR" sz="1200" dirty="0" err="1"/>
              <a:t>in</a:t>
            </a:r>
            <a:r>
              <a:rPr lang="hr-HR" sz="1200" dirty="0"/>
              <a:t> </a:t>
            </a:r>
            <a:r>
              <a:rPr lang="hr-HR" sz="1200" dirty="0" err="1"/>
              <a:t>treatment</a:t>
            </a:r>
            <a:r>
              <a:rPr lang="hr-HR" sz="1200" dirty="0"/>
              <a:t> </a:t>
            </a:r>
            <a:r>
              <a:rPr lang="hr-HR" sz="1200" dirty="0" err="1"/>
              <a:t>outcome</a:t>
            </a:r>
            <a:r>
              <a:rPr lang="hr-HR" sz="1200" dirty="0"/>
              <a:t>. </a:t>
            </a:r>
            <a:r>
              <a:rPr lang="hr-HR" sz="1200" dirty="0" err="1"/>
              <a:t>Blood</a:t>
            </a:r>
            <a:r>
              <a:rPr lang="hr-HR" sz="1200" dirty="0"/>
              <a:t>. 2010;115:5137-46</a:t>
            </a:r>
          </a:p>
          <a:p>
            <a:r>
              <a:rPr lang="hr-HR" sz="1200" dirty="0" err="1"/>
              <a:t>Lo</a:t>
            </a:r>
            <a:r>
              <a:rPr lang="hr-HR" sz="1200" dirty="0"/>
              <a:t>-Coco F, </a:t>
            </a:r>
            <a:r>
              <a:rPr lang="hr-HR" sz="1200" dirty="0" err="1"/>
              <a:t>Avvisati</a:t>
            </a:r>
            <a:r>
              <a:rPr lang="hr-HR" sz="1200" dirty="0"/>
              <a:t> G, </a:t>
            </a:r>
            <a:r>
              <a:rPr lang="hr-HR" sz="1200" dirty="0" err="1"/>
              <a:t>Vignetti</a:t>
            </a:r>
            <a:r>
              <a:rPr lang="hr-HR" sz="1200" dirty="0"/>
              <a:t> M, </a:t>
            </a:r>
            <a:r>
              <a:rPr lang="hr-HR" sz="1200" dirty="0" err="1"/>
              <a:t>Thiede</a:t>
            </a:r>
            <a:r>
              <a:rPr lang="hr-HR" sz="1200" dirty="0"/>
              <a:t> C, </a:t>
            </a:r>
            <a:r>
              <a:rPr lang="hr-HR" sz="1200" dirty="0" err="1"/>
              <a:t>Orlanod</a:t>
            </a:r>
            <a:r>
              <a:rPr lang="hr-HR" sz="1200" dirty="0"/>
              <a:t> SM, </a:t>
            </a:r>
            <a:r>
              <a:rPr lang="hr-HR" sz="1200" dirty="0" err="1"/>
              <a:t>Iacobelli</a:t>
            </a:r>
            <a:r>
              <a:rPr lang="hr-HR" sz="1200" dirty="0"/>
              <a:t> S, </a:t>
            </a:r>
            <a:r>
              <a:rPr lang="hr-HR" sz="1200" dirty="0" err="1"/>
              <a:t>et</a:t>
            </a:r>
            <a:r>
              <a:rPr lang="hr-HR" sz="1200" dirty="0"/>
              <a:t> </a:t>
            </a:r>
            <a:r>
              <a:rPr lang="hr-HR" sz="1200" dirty="0" err="1"/>
              <a:t>al</a:t>
            </a:r>
            <a:r>
              <a:rPr lang="hr-HR" sz="1200" dirty="0"/>
              <a:t>. </a:t>
            </a:r>
            <a:r>
              <a:rPr lang="hr-HR" sz="1200" dirty="0" err="1"/>
              <a:t>Retinoic</a:t>
            </a:r>
            <a:r>
              <a:rPr lang="hr-HR" sz="1200" dirty="0"/>
              <a:t> </a:t>
            </a:r>
            <a:r>
              <a:rPr lang="hr-HR" sz="1200" dirty="0" err="1"/>
              <a:t>acid</a:t>
            </a:r>
            <a:r>
              <a:rPr lang="hr-HR" sz="1200" dirty="0"/>
              <a:t> </a:t>
            </a:r>
            <a:r>
              <a:rPr lang="hr-HR" sz="1200" dirty="0" err="1"/>
              <a:t>and</a:t>
            </a:r>
            <a:r>
              <a:rPr lang="hr-HR" sz="1200" dirty="0"/>
              <a:t> </a:t>
            </a:r>
            <a:r>
              <a:rPr lang="hr-HR" sz="1200" dirty="0" err="1"/>
              <a:t>arsenic</a:t>
            </a:r>
            <a:r>
              <a:rPr lang="hr-HR" sz="1200" dirty="0"/>
              <a:t> </a:t>
            </a:r>
            <a:r>
              <a:rPr lang="hr-HR" sz="1200" dirty="0" err="1"/>
              <a:t>trioxide</a:t>
            </a:r>
            <a:r>
              <a:rPr lang="hr-HR" sz="1200" dirty="0"/>
              <a:t> for </a:t>
            </a:r>
            <a:r>
              <a:rPr lang="hr-HR" sz="1200" dirty="0" err="1"/>
              <a:t>acute</a:t>
            </a:r>
            <a:r>
              <a:rPr lang="hr-HR" sz="1200" dirty="0"/>
              <a:t> </a:t>
            </a:r>
            <a:r>
              <a:rPr lang="hr-HR" sz="1200" dirty="0" err="1"/>
              <a:t>promyelocyytic</a:t>
            </a:r>
            <a:r>
              <a:rPr lang="hr-HR" sz="1200" dirty="0"/>
              <a:t> </a:t>
            </a:r>
            <a:r>
              <a:rPr lang="hr-HR" sz="1200" dirty="0" err="1"/>
              <a:t>leukemia</a:t>
            </a:r>
            <a:r>
              <a:rPr lang="hr-HR" sz="1200" dirty="0"/>
              <a:t>. N </a:t>
            </a:r>
            <a:r>
              <a:rPr lang="hr-HR" sz="1200" dirty="0" err="1"/>
              <a:t>Engl</a:t>
            </a:r>
            <a:r>
              <a:rPr lang="hr-HR" sz="1200" dirty="0"/>
              <a:t> J Med. 2013;369:111-21</a:t>
            </a:r>
          </a:p>
          <a:p>
            <a:r>
              <a:rPr lang="hr-HR" sz="1200" dirty="0"/>
              <a:t>Burnett AK, Russell NH, </a:t>
            </a:r>
            <a:r>
              <a:rPr lang="hr-HR" sz="1200" dirty="0" err="1"/>
              <a:t>Hills</a:t>
            </a:r>
            <a:r>
              <a:rPr lang="hr-HR" sz="1200" dirty="0"/>
              <a:t> RK, Bowen D, </a:t>
            </a:r>
            <a:r>
              <a:rPr lang="hr-HR" sz="1200" dirty="0" err="1"/>
              <a:t>Kell</a:t>
            </a:r>
            <a:r>
              <a:rPr lang="hr-HR" sz="1200" dirty="0"/>
              <a:t> J, </a:t>
            </a:r>
            <a:r>
              <a:rPr lang="hr-HR" sz="1200" dirty="0" err="1"/>
              <a:t>KnapperS</a:t>
            </a:r>
            <a:r>
              <a:rPr lang="hr-HR" sz="1200" dirty="0"/>
              <a:t>, </a:t>
            </a:r>
            <a:r>
              <a:rPr lang="hr-HR" sz="1200" dirty="0" err="1"/>
              <a:t>et</a:t>
            </a:r>
            <a:r>
              <a:rPr lang="hr-HR" sz="1200" dirty="0"/>
              <a:t> </a:t>
            </a:r>
            <a:r>
              <a:rPr lang="hr-HR" sz="1200" dirty="0" err="1"/>
              <a:t>al</a:t>
            </a:r>
            <a:r>
              <a:rPr lang="hr-HR" sz="1200" dirty="0"/>
              <a:t>. </a:t>
            </a:r>
            <a:r>
              <a:rPr lang="hr-HR" sz="1200" dirty="0" err="1"/>
              <a:t>Arsenic</a:t>
            </a:r>
            <a:r>
              <a:rPr lang="hr-HR" sz="1200" dirty="0"/>
              <a:t> </a:t>
            </a:r>
            <a:r>
              <a:rPr lang="hr-HR" sz="1200" dirty="0" err="1"/>
              <a:t>trioxide</a:t>
            </a:r>
            <a:r>
              <a:rPr lang="hr-HR" sz="1200" dirty="0"/>
              <a:t> </a:t>
            </a:r>
            <a:r>
              <a:rPr lang="hr-HR" sz="1200" dirty="0" err="1"/>
              <a:t>and</a:t>
            </a:r>
            <a:r>
              <a:rPr lang="hr-HR" sz="1200" dirty="0"/>
              <a:t> </a:t>
            </a:r>
            <a:r>
              <a:rPr lang="hr-HR" sz="1200" dirty="0" err="1"/>
              <a:t>all</a:t>
            </a:r>
            <a:r>
              <a:rPr lang="hr-HR" sz="1200" dirty="0"/>
              <a:t>-trans </a:t>
            </a:r>
            <a:r>
              <a:rPr lang="hr-HR" sz="1200" dirty="0" err="1"/>
              <a:t>retinoic</a:t>
            </a:r>
            <a:r>
              <a:rPr lang="hr-HR" sz="1200" dirty="0"/>
              <a:t> </a:t>
            </a:r>
            <a:r>
              <a:rPr lang="hr-HR" sz="1200" dirty="0" err="1"/>
              <a:t>acid</a:t>
            </a:r>
            <a:r>
              <a:rPr lang="hr-HR" sz="1200" dirty="0"/>
              <a:t> </a:t>
            </a:r>
            <a:r>
              <a:rPr lang="hr-HR" sz="1200" dirty="0" err="1"/>
              <a:t>treatment</a:t>
            </a:r>
            <a:r>
              <a:rPr lang="hr-HR" sz="1200" dirty="0"/>
              <a:t> for </a:t>
            </a:r>
            <a:r>
              <a:rPr lang="hr-HR" sz="1200" dirty="0" err="1"/>
              <a:t>acute</a:t>
            </a:r>
            <a:r>
              <a:rPr lang="hr-HR" sz="1200" dirty="0"/>
              <a:t> </a:t>
            </a:r>
            <a:r>
              <a:rPr lang="hr-HR" sz="1200" dirty="0" err="1"/>
              <a:t>promyelocytic</a:t>
            </a:r>
            <a:r>
              <a:rPr lang="hr-HR" sz="1200" dirty="0"/>
              <a:t> </a:t>
            </a:r>
            <a:r>
              <a:rPr lang="hr-HR" sz="1200" dirty="0" err="1"/>
              <a:t>leukemia</a:t>
            </a:r>
            <a:r>
              <a:rPr lang="hr-HR" sz="1200" dirty="0"/>
              <a:t> </a:t>
            </a:r>
            <a:r>
              <a:rPr lang="hr-HR" sz="1200" dirty="0" err="1"/>
              <a:t>in</a:t>
            </a:r>
            <a:r>
              <a:rPr lang="hr-HR" sz="1200" dirty="0"/>
              <a:t> </a:t>
            </a:r>
            <a:r>
              <a:rPr lang="hr-HR" sz="1200" dirty="0" err="1"/>
              <a:t>all</a:t>
            </a:r>
            <a:r>
              <a:rPr lang="hr-HR" sz="1200" dirty="0"/>
              <a:t> </a:t>
            </a:r>
            <a:r>
              <a:rPr lang="hr-HR" sz="1200" dirty="0" err="1"/>
              <a:t>risk</a:t>
            </a:r>
            <a:r>
              <a:rPr lang="hr-HR" sz="1200" dirty="0"/>
              <a:t> </a:t>
            </a:r>
            <a:r>
              <a:rPr lang="hr-HR" sz="1200" dirty="0" err="1"/>
              <a:t>groups</a:t>
            </a:r>
            <a:r>
              <a:rPr lang="hr-HR" sz="1200" dirty="0"/>
              <a:t> (AML17): </a:t>
            </a:r>
            <a:r>
              <a:rPr lang="hr-HR" sz="1200" dirty="0" err="1"/>
              <a:t>results</a:t>
            </a:r>
            <a:r>
              <a:rPr lang="hr-HR" sz="1200" dirty="0"/>
              <a:t> </a:t>
            </a:r>
            <a:r>
              <a:rPr lang="hr-HR" sz="1200" dirty="0" err="1"/>
              <a:t>of</a:t>
            </a:r>
            <a:r>
              <a:rPr lang="hr-HR" sz="1200" dirty="0"/>
              <a:t> a </a:t>
            </a:r>
            <a:r>
              <a:rPr lang="hr-HR" sz="1200" dirty="0" err="1"/>
              <a:t>randomised</a:t>
            </a:r>
            <a:r>
              <a:rPr lang="hr-HR" sz="1200" dirty="0"/>
              <a:t>, </a:t>
            </a:r>
            <a:r>
              <a:rPr lang="hr-HR" sz="1200" dirty="0" err="1"/>
              <a:t>controlled</a:t>
            </a:r>
            <a:r>
              <a:rPr lang="hr-HR" sz="1200" dirty="0"/>
              <a:t> , </a:t>
            </a:r>
            <a:r>
              <a:rPr lang="hr-HR" sz="1200" dirty="0" err="1"/>
              <a:t>phase</a:t>
            </a:r>
            <a:r>
              <a:rPr lang="hr-HR" sz="1200" dirty="0"/>
              <a:t> 3 </a:t>
            </a:r>
            <a:r>
              <a:rPr lang="hr-HR" sz="1200" dirty="0" err="1"/>
              <a:t>trial</a:t>
            </a:r>
            <a:r>
              <a:rPr lang="hr-HR" sz="1200" dirty="0"/>
              <a:t>. </a:t>
            </a:r>
            <a:r>
              <a:rPr lang="hr-HR" sz="1200" dirty="0" err="1"/>
              <a:t>Lancet</a:t>
            </a:r>
            <a:r>
              <a:rPr lang="hr-HR" sz="1200" dirty="0"/>
              <a:t> </a:t>
            </a:r>
            <a:r>
              <a:rPr lang="hr-HR" sz="1200" dirty="0" err="1"/>
              <a:t>Oncol</a:t>
            </a:r>
            <a:r>
              <a:rPr lang="hr-HR" sz="1200" dirty="0"/>
              <a:t>. 2015;16:1295-305</a:t>
            </a:r>
          </a:p>
          <a:p>
            <a:r>
              <a:rPr lang="hr-HR" sz="1200" dirty="0" err="1"/>
              <a:t>Heuser</a:t>
            </a:r>
            <a:r>
              <a:rPr lang="hr-HR" sz="1200" dirty="0"/>
              <a:t> M, Freeman SD, </a:t>
            </a:r>
            <a:r>
              <a:rPr lang="hr-HR" sz="1200" dirty="0" err="1"/>
              <a:t>Ossenkoppele</a:t>
            </a:r>
            <a:r>
              <a:rPr lang="hr-HR" sz="1200" dirty="0"/>
              <a:t> GJ, </a:t>
            </a:r>
            <a:r>
              <a:rPr lang="hr-HR" sz="1200" dirty="0" err="1"/>
              <a:t>et</a:t>
            </a:r>
            <a:r>
              <a:rPr lang="hr-HR" sz="1200" dirty="0"/>
              <a:t> </a:t>
            </a:r>
            <a:r>
              <a:rPr lang="hr-HR" sz="1200" dirty="0" err="1"/>
              <a:t>al</a:t>
            </a:r>
            <a:r>
              <a:rPr lang="hr-HR" sz="1200" dirty="0"/>
              <a:t>. 2021 </a:t>
            </a:r>
            <a:r>
              <a:rPr lang="hr-HR" sz="1200" dirty="0" err="1"/>
              <a:t>Update</a:t>
            </a:r>
            <a:r>
              <a:rPr lang="hr-HR" sz="1200" dirty="0"/>
              <a:t> on MRD </a:t>
            </a:r>
            <a:r>
              <a:rPr lang="hr-HR" sz="1200" dirty="0" err="1"/>
              <a:t>in</a:t>
            </a:r>
            <a:r>
              <a:rPr lang="hr-HR" sz="1200" dirty="0"/>
              <a:t> </a:t>
            </a:r>
            <a:r>
              <a:rPr lang="hr-HR" sz="1200" dirty="0" err="1"/>
              <a:t>acute</a:t>
            </a:r>
            <a:r>
              <a:rPr lang="hr-HR" sz="1200" dirty="0"/>
              <a:t> </a:t>
            </a:r>
            <a:r>
              <a:rPr lang="hr-HR" sz="1200" dirty="0" err="1"/>
              <a:t>myeloid</a:t>
            </a:r>
            <a:r>
              <a:rPr lang="hr-HR" sz="1200" dirty="0"/>
              <a:t> </a:t>
            </a:r>
            <a:r>
              <a:rPr lang="hr-HR" sz="1200" dirty="0" err="1"/>
              <a:t>leukemia</a:t>
            </a:r>
            <a:r>
              <a:rPr lang="hr-HR" sz="1200" dirty="0"/>
              <a:t>: a </a:t>
            </a:r>
            <a:r>
              <a:rPr lang="hr-HR" sz="1200" dirty="0" err="1"/>
              <a:t>consensus</a:t>
            </a:r>
            <a:r>
              <a:rPr lang="hr-HR" sz="1200" dirty="0"/>
              <a:t> </a:t>
            </a:r>
            <a:r>
              <a:rPr lang="hr-HR" sz="1200" dirty="0" err="1"/>
              <a:t>document</a:t>
            </a:r>
            <a:r>
              <a:rPr lang="hr-HR" sz="1200" dirty="0"/>
              <a:t> </a:t>
            </a:r>
            <a:r>
              <a:rPr lang="hr-HR" sz="1200" dirty="0" err="1"/>
              <a:t>from</a:t>
            </a:r>
            <a:r>
              <a:rPr lang="hr-HR" sz="1200" dirty="0"/>
              <a:t> </a:t>
            </a:r>
            <a:r>
              <a:rPr lang="hr-HR" sz="1200" dirty="0" err="1"/>
              <a:t>the</a:t>
            </a:r>
            <a:r>
              <a:rPr lang="hr-HR" sz="1200" dirty="0"/>
              <a:t> European </a:t>
            </a:r>
            <a:r>
              <a:rPr lang="hr-HR" sz="1200" dirty="0" err="1"/>
              <a:t>LeukemiaNet</a:t>
            </a:r>
            <a:r>
              <a:rPr lang="hr-HR" sz="1200" dirty="0"/>
              <a:t> MRD </a:t>
            </a:r>
            <a:r>
              <a:rPr lang="hr-HR" sz="1200" dirty="0" err="1"/>
              <a:t>Working</a:t>
            </a:r>
            <a:r>
              <a:rPr lang="hr-HR" sz="1200" dirty="0"/>
              <a:t> Party. </a:t>
            </a:r>
            <a:r>
              <a:rPr lang="hr-HR" sz="1200" dirty="0" err="1"/>
              <a:t>Blood</a:t>
            </a:r>
            <a:r>
              <a:rPr lang="hr-HR" sz="1200" dirty="0"/>
              <a:t>. 2021;138:2753-2767</a:t>
            </a:r>
          </a:p>
          <a:p>
            <a:r>
              <a:rPr lang="hr-HR" sz="1200" dirty="0" err="1"/>
              <a:t>Platzbecker</a:t>
            </a:r>
            <a:r>
              <a:rPr lang="hr-HR" sz="1200" dirty="0"/>
              <a:t> U, </a:t>
            </a:r>
            <a:r>
              <a:rPr lang="hr-HR" sz="1200" dirty="0" err="1"/>
              <a:t>Avvisati</a:t>
            </a:r>
            <a:r>
              <a:rPr lang="hr-HR" sz="1200" dirty="0"/>
              <a:t> G, </a:t>
            </a:r>
            <a:r>
              <a:rPr lang="hr-HR" sz="1200" dirty="0" err="1"/>
              <a:t>Cicconi</a:t>
            </a:r>
            <a:r>
              <a:rPr lang="hr-HR" sz="1200" dirty="0"/>
              <a:t> L, </a:t>
            </a:r>
            <a:r>
              <a:rPr lang="hr-HR" sz="1200" dirty="0" err="1"/>
              <a:t>Thiede</a:t>
            </a:r>
            <a:r>
              <a:rPr lang="hr-HR" sz="1200" dirty="0"/>
              <a:t> C, </a:t>
            </a:r>
            <a:r>
              <a:rPr lang="hr-HR" sz="1200" dirty="0" err="1"/>
              <a:t>Paoloni</a:t>
            </a:r>
            <a:r>
              <a:rPr lang="hr-HR" sz="1200" dirty="0"/>
              <a:t> F, </a:t>
            </a:r>
            <a:r>
              <a:rPr lang="hr-HR" sz="1200" dirty="0" err="1"/>
              <a:t>Vignetti</a:t>
            </a:r>
            <a:r>
              <a:rPr lang="hr-HR" sz="1200" dirty="0"/>
              <a:t> M, </a:t>
            </a:r>
            <a:r>
              <a:rPr lang="hr-HR" sz="1200" dirty="0" err="1"/>
              <a:t>et</a:t>
            </a:r>
            <a:r>
              <a:rPr lang="hr-HR" sz="1200" dirty="0"/>
              <a:t> </a:t>
            </a:r>
            <a:r>
              <a:rPr lang="hr-HR" sz="1200" dirty="0" err="1"/>
              <a:t>al</a:t>
            </a:r>
            <a:r>
              <a:rPr lang="hr-HR" sz="1200" dirty="0"/>
              <a:t>. </a:t>
            </a:r>
            <a:r>
              <a:rPr lang="hr-HR" sz="1200" dirty="0" err="1"/>
              <a:t>Improved</a:t>
            </a:r>
            <a:r>
              <a:rPr lang="hr-HR" sz="1200" dirty="0"/>
              <a:t> </a:t>
            </a:r>
            <a:r>
              <a:rPr lang="hr-HR" sz="1200" dirty="0" err="1"/>
              <a:t>outcomes</a:t>
            </a:r>
            <a:r>
              <a:rPr lang="hr-HR" sz="1200" dirty="0"/>
              <a:t> </a:t>
            </a:r>
            <a:r>
              <a:rPr lang="hr-HR" sz="1200" dirty="0" err="1"/>
              <a:t>with</a:t>
            </a:r>
            <a:r>
              <a:rPr lang="hr-HR" sz="1200" dirty="0"/>
              <a:t> </a:t>
            </a:r>
            <a:r>
              <a:rPr lang="hr-HR" sz="1200" dirty="0" err="1"/>
              <a:t>retinoic</a:t>
            </a:r>
            <a:r>
              <a:rPr lang="hr-HR" sz="1200" dirty="0"/>
              <a:t> </a:t>
            </a:r>
            <a:r>
              <a:rPr lang="hr-HR" sz="1200" dirty="0" err="1"/>
              <a:t>acid</a:t>
            </a:r>
            <a:r>
              <a:rPr lang="hr-HR" sz="1200" dirty="0"/>
              <a:t> </a:t>
            </a:r>
            <a:r>
              <a:rPr lang="hr-HR" sz="1200" dirty="0" err="1"/>
              <a:t>and</a:t>
            </a:r>
            <a:r>
              <a:rPr lang="hr-HR" sz="1200" dirty="0"/>
              <a:t> </a:t>
            </a:r>
            <a:r>
              <a:rPr lang="hr-HR" sz="1200" dirty="0" err="1"/>
              <a:t>arsenic</a:t>
            </a:r>
            <a:r>
              <a:rPr lang="hr-HR" sz="1200" dirty="0"/>
              <a:t> </a:t>
            </a:r>
            <a:r>
              <a:rPr lang="hr-HR" sz="1200" dirty="0" err="1"/>
              <a:t>trioxide</a:t>
            </a:r>
            <a:r>
              <a:rPr lang="hr-HR" sz="1200" dirty="0"/>
              <a:t> </a:t>
            </a:r>
            <a:r>
              <a:rPr lang="hr-HR" sz="1200" dirty="0" err="1"/>
              <a:t>compared</a:t>
            </a:r>
            <a:r>
              <a:rPr lang="hr-HR" sz="1200" dirty="0"/>
              <a:t> </a:t>
            </a:r>
            <a:r>
              <a:rPr lang="hr-HR" sz="1200" dirty="0" err="1"/>
              <a:t>with</a:t>
            </a:r>
            <a:r>
              <a:rPr lang="hr-HR" sz="1200" dirty="0"/>
              <a:t> </a:t>
            </a:r>
            <a:r>
              <a:rPr lang="hr-HR" sz="1200" dirty="0" err="1"/>
              <a:t>retinoic</a:t>
            </a:r>
            <a:r>
              <a:rPr lang="hr-HR" sz="1200" dirty="0"/>
              <a:t> </a:t>
            </a:r>
            <a:r>
              <a:rPr lang="hr-HR" sz="1200" dirty="0" err="1"/>
              <a:t>acid</a:t>
            </a:r>
            <a:r>
              <a:rPr lang="hr-HR" sz="1200" dirty="0"/>
              <a:t> </a:t>
            </a:r>
            <a:r>
              <a:rPr lang="hr-HR" sz="1200" dirty="0" err="1"/>
              <a:t>and</a:t>
            </a:r>
            <a:r>
              <a:rPr lang="hr-HR" sz="1200" dirty="0"/>
              <a:t> </a:t>
            </a:r>
            <a:r>
              <a:rPr lang="hr-HR" sz="1200" dirty="0" err="1"/>
              <a:t>chemotherapy</a:t>
            </a:r>
            <a:r>
              <a:rPr lang="hr-HR" sz="1200" dirty="0"/>
              <a:t> </a:t>
            </a:r>
            <a:r>
              <a:rPr lang="hr-HR" sz="1200" dirty="0" err="1"/>
              <a:t>in</a:t>
            </a:r>
            <a:r>
              <a:rPr lang="hr-HR" sz="1200" dirty="0"/>
              <a:t> </a:t>
            </a:r>
            <a:r>
              <a:rPr lang="hr-HR" sz="1200" dirty="0" err="1"/>
              <a:t>non-high-risk</a:t>
            </a:r>
            <a:r>
              <a:rPr lang="hr-HR" sz="1200" dirty="0"/>
              <a:t> </a:t>
            </a:r>
            <a:r>
              <a:rPr lang="hr-HR" sz="1200" dirty="0" err="1"/>
              <a:t>acute</a:t>
            </a:r>
            <a:r>
              <a:rPr lang="hr-HR" sz="1200" dirty="0"/>
              <a:t> </a:t>
            </a:r>
            <a:r>
              <a:rPr lang="hr-HR" sz="1200" dirty="0" err="1"/>
              <a:t>promyelocytic</a:t>
            </a:r>
            <a:r>
              <a:rPr lang="hr-HR" sz="1200" dirty="0"/>
              <a:t> </a:t>
            </a:r>
            <a:r>
              <a:rPr lang="hr-HR" sz="1200" dirty="0" err="1"/>
              <a:t>leukemi:final</a:t>
            </a:r>
            <a:r>
              <a:rPr lang="hr-HR" sz="1200" dirty="0"/>
              <a:t> </a:t>
            </a:r>
            <a:r>
              <a:rPr lang="hr-HR" sz="1200" dirty="0" err="1"/>
              <a:t>results</a:t>
            </a:r>
            <a:r>
              <a:rPr lang="hr-HR" sz="1200" dirty="0"/>
              <a:t> </a:t>
            </a:r>
            <a:r>
              <a:rPr lang="hr-HR" sz="1200" dirty="0" err="1"/>
              <a:t>of</a:t>
            </a:r>
            <a:r>
              <a:rPr lang="hr-HR" sz="1200" dirty="0"/>
              <a:t> </a:t>
            </a:r>
            <a:r>
              <a:rPr lang="hr-HR" sz="1200" dirty="0" err="1"/>
              <a:t>the</a:t>
            </a:r>
            <a:r>
              <a:rPr lang="hr-HR" sz="1200" dirty="0"/>
              <a:t> </a:t>
            </a:r>
            <a:r>
              <a:rPr lang="hr-HR" sz="1200" dirty="0" err="1"/>
              <a:t>randomized</a:t>
            </a:r>
            <a:r>
              <a:rPr lang="hr-HR" sz="1200" dirty="0"/>
              <a:t> </a:t>
            </a:r>
            <a:r>
              <a:rPr lang="hr-HR" sz="1200" dirty="0" err="1"/>
              <a:t>Italian</a:t>
            </a:r>
            <a:r>
              <a:rPr lang="hr-HR" sz="1200" dirty="0"/>
              <a:t>-German APL0406 </a:t>
            </a:r>
            <a:r>
              <a:rPr lang="hr-HR" sz="1200" dirty="0" err="1"/>
              <a:t>trial</a:t>
            </a:r>
            <a:r>
              <a:rPr lang="hr-HR" sz="1200" dirty="0"/>
              <a:t>. J </a:t>
            </a:r>
            <a:r>
              <a:rPr lang="hr-HR" sz="1200" dirty="0" err="1"/>
              <a:t>Clin</a:t>
            </a:r>
            <a:r>
              <a:rPr lang="hr-HR" sz="1200" dirty="0"/>
              <a:t> </a:t>
            </a:r>
            <a:r>
              <a:rPr lang="hr-HR" sz="1200" dirty="0" err="1"/>
              <a:t>Oncol</a:t>
            </a:r>
            <a:r>
              <a:rPr lang="hr-HR" sz="1200" dirty="0"/>
              <a:t>: Off J Am </a:t>
            </a:r>
            <a:r>
              <a:rPr lang="hr-HR" sz="1200" dirty="0" err="1"/>
              <a:t>Soc</a:t>
            </a:r>
            <a:r>
              <a:rPr lang="hr-HR" sz="1200" dirty="0"/>
              <a:t> </a:t>
            </a:r>
            <a:r>
              <a:rPr lang="hr-HR" sz="1200" dirty="0" err="1"/>
              <a:t>Clin</a:t>
            </a:r>
            <a:r>
              <a:rPr lang="hr-HR" sz="1200" dirty="0"/>
              <a:t> </a:t>
            </a:r>
            <a:r>
              <a:rPr lang="hr-HR" sz="1200" dirty="0" err="1"/>
              <a:t>Oncol</a:t>
            </a:r>
            <a:r>
              <a:rPr lang="hr-HR" sz="1200" dirty="0"/>
              <a:t>. 2017;35:605-12</a:t>
            </a:r>
          </a:p>
          <a:p>
            <a:r>
              <a:rPr lang="hr-HR" sz="1200" dirty="0" err="1"/>
              <a:t>Sanz</a:t>
            </a:r>
            <a:r>
              <a:rPr lang="hr-HR" sz="1200" dirty="0"/>
              <a:t> MA </a:t>
            </a:r>
            <a:r>
              <a:rPr lang="hr-HR" sz="1200" dirty="0" err="1"/>
              <a:t>et</a:t>
            </a:r>
            <a:r>
              <a:rPr lang="hr-HR" sz="1200" dirty="0"/>
              <a:t> </a:t>
            </a:r>
            <a:r>
              <a:rPr lang="hr-HR" sz="1200" dirty="0" err="1"/>
              <a:t>al</a:t>
            </a:r>
            <a:r>
              <a:rPr lang="hr-HR" sz="1200" dirty="0"/>
              <a:t>. </a:t>
            </a:r>
            <a:r>
              <a:rPr lang="en-US" sz="1200" dirty="0"/>
              <a:t>Management of acute promyelocytic leukemia: updated</a:t>
            </a:r>
            <a:r>
              <a:rPr lang="hr-HR" sz="1200" dirty="0"/>
              <a:t> </a:t>
            </a:r>
            <a:r>
              <a:rPr lang="en-US" sz="1200" dirty="0"/>
              <a:t>recommendations from an expert panel of the</a:t>
            </a:r>
            <a:r>
              <a:rPr lang="hr-HR" sz="1200" dirty="0"/>
              <a:t> </a:t>
            </a:r>
            <a:r>
              <a:rPr lang="en-US" sz="1200" dirty="0"/>
              <a:t>European </a:t>
            </a:r>
            <a:r>
              <a:rPr lang="en-US" sz="1200" dirty="0" err="1"/>
              <a:t>LeukemiaNet</a:t>
            </a:r>
            <a:r>
              <a:rPr lang="hr-HR" sz="1200" dirty="0"/>
              <a:t>. </a:t>
            </a:r>
            <a:r>
              <a:rPr lang="hr-HR" sz="1200" dirty="0" err="1"/>
              <a:t>Blood</a:t>
            </a:r>
            <a:r>
              <a:rPr lang="hr-HR" sz="1200" dirty="0"/>
              <a:t>, 2019</a:t>
            </a:r>
          </a:p>
          <a:p>
            <a:r>
              <a:rPr lang="hr-HR" sz="1200" dirty="0" err="1"/>
              <a:t>Platzbeker</a:t>
            </a:r>
            <a:r>
              <a:rPr lang="hr-HR" sz="1200" dirty="0"/>
              <a:t> U. </a:t>
            </a:r>
            <a:r>
              <a:rPr lang="en-US" sz="1200" dirty="0"/>
              <a:t>F</a:t>
            </a:r>
            <a:r>
              <a:rPr lang="hr-HR" sz="1200" dirty="0" err="1"/>
              <a:t>irst</a:t>
            </a:r>
            <a:r>
              <a:rPr lang="hr-HR" sz="1200" dirty="0"/>
              <a:t> </a:t>
            </a:r>
            <a:r>
              <a:rPr lang="hr-HR" sz="1200" dirty="0" err="1"/>
              <a:t>results</a:t>
            </a:r>
            <a:r>
              <a:rPr lang="hr-HR" sz="1200" dirty="0"/>
              <a:t> </a:t>
            </a:r>
            <a:r>
              <a:rPr lang="hr-HR" sz="1200" dirty="0" err="1"/>
              <a:t>of</a:t>
            </a:r>
            <a:r>
              <a:rPr lang="hr-HR" sz="1200" dirty="0"/>
              <a:t> </a:t>
            </a:r>
            <a:r>
              <a:rPr lang="hr-HR" sz="1200" dirty="0" err="1"/>
              <a:t>the</a:t>
            </a:r>
            <a:r>
              <a:rPr lang="en-US" sz="1200" dirty="0"/>
              <a:t> </a:t>
            </a:r>
            <a:r>
              <a:rPr lang="hr-HR" sz="1200" dirty="0"/>
              <a:t>APLLO </a:t>
            </a:r>
            <a:r>
              <a:rPr lang="hr-HR" sz="1200" dirty="0" err="1"/>
              <a:t>trial</a:t>
            </a:r>
            <a:r>
              <a:rPr lang="en-US" sz="1200" dirty="0"/>
              <a:t>: A </a:t>
            </a:r>
            <a:r>
              <a:rPr lang="hr-HR" sz="1200" dirty="0" err="1"/>
              <a:t>randomized</a:t>
            </a:r>
            <a:r>
              <a:rPr lang="hr-HR" sz="1200" dirty="0"/>
              <a:t> </a:t>
            </a:r>
            <a:r>
              <a:rPr lang="hr-HR" sz="1200" dirty="0" err="1"/>
              <a:t>phase</a:t>
            </a:r>
            <a:r>
              <a:rPr lang="hr-HR" sz="1200" dirty="0"/>
              <a:t> III </a:t>
            </a:r>
            <a:r>
              <a:rPr lang="hr-HR" sz="1200" dirty="0" err="1"/>
              <a:t>study</a:t>
            </a:r>
            <a:r>
              <a:rPr lang="hr-HR" sz="1200" dirty="0"/>
              <a:t> to </a:t>
            </a:r>
            <a:r>
              <a:rPr lang="hr-HR" sz="1200" dirty="0" err="1"/>
              <a:t>compare</a:t>
            </a:r>
            <a:r>
              <a:rPr lang="hr-HR" sz="1200" dirty="0"/>
              <a:t> </a:t>
            </a:r>
            <a:r>
              <a:rPr lang="en-US" sz="1200" dirty="0"/>
              <a:t>ATO </a:t>
            </a:r>
            <a:r>
              <a:rPr lang="hr-HR" sz="1200" dirty="0" err="1"/>
              <a:t>combined</a:t>
            </a:r>
            <a:r>
              <a:rPr lang="hr-HR" sz="1200" dirty="0"/>
              <a:t> </a:t>
            </a:r>
            <a:r>
              <a:rPr lang="hr-HR" sz="1200" dirty="0" err="1"/>
              <a:t>with</a:t>
            </a:r>
            <a:r>
              <a:rPr lang="hr-HR" sz="1200" dirty="0"/>
              <a:t>  </a:t>
            </a:r>
            <a:r>
              <a:rPr lang="en-US" sz="1200" dirty="0"/>
              <a:t>ATRA</a:t>
            </a:r>
            <a:r>
              <a:rPr lang="hr-HR" sz="1200" dirty="0"/>
              <a:t> </a:t>
            </a:r>
            <a:r>
              <a:rPr lang="hr-HR" sz="1200" dirty="0" err="1"/>
              <a:t>versus</a:t>
            </a:r>
            <a:r>
              <a:rPr lang="hr-HR" sz="1200" dirty="0"/>
              <a:t> standard</a:t>
            </a:r>
            <a:r>
              <a:rPr lang="en-US" sz="1200" dirty="0"/>
              <a:t> AIDA </a:t>
            </a:r>
            <a:r>
              <a:rPr lang="hr-HR" sz="1200" dirty="0" err="1"/>
              <a:t>regimen</a:t>
            </a:r>
            <a:r>
              <a:rPr lang="hr-HR" sz="1200" dirty="0"/>
              <a:t> for </a:t>
            </a:r>
            <a:r>
              <a:rPr lang="hr-HR" sz="1200" dirty="0" err="1"/>
              <a:t>patients</a:t>
            </a:r>
            <a:r>
              <a:rPr lang="hr-HR" sz="1200" dirty="0"/>
              <a:t> </a:t>
            </a:r>
            <a:r>
              <a:rPr lang="hr-HR" sz="1200" dirty="0" err="1"/>
              <a:t>with</a:t>
            </a:r>
            <a:r>
              <a:rPr lang="hr-HR" sz="1200" dirty="0"/>
              <a:t> </a:t>
            </a:r>
            <a:r>
              <a:rPr lang="hr-HR" sz="1200" dirty="0" err="1"/>
              <a:t>newly</a:t>
            </a:r>
            <a:r>
              <a:rPr lang="hr-HR" sz="1200" dirty="0"/>
              <a:t> </a:t>
            </a:r>
            <a:r>
              <a:rPr lang="hr-HR" sz="1200" dirty="0" err="1"/>
              <a:t>diagnosed</a:t>
            </a:r>
            <a:r>
              <a:rPr lang="hr-HR" sz="1200" dirty="0"/>
              <a:t>, </a:t>
            </a:r>
            <a:r>
              <a:rPr lang="hr-HR" sz="1200" dirty="0" err="1"/>
              <a:t>high-risk</a:t>
            </a:r>
            <a:r>
              <a:rPr lang="hr-HR" sz="1200" dirty="0"/>
              <a:t> </a:t>
            </a:r>
            <a:r>
              <a:rPr lang="hr-HR" sz="1200" dirty="0" err="1"/>
              <a:t>acute</a:t>
            </a:r>
            <a:r>
              <a:rPr lang="hr-HR" sz="1200" dirty="0"/>
              <a:t> </a:t>
            </a:r>
            <a:r>
              <a:rPr lang="hr-HR" sz="1200" dirty="0" err="1"/>
              <a:t>promyelocytic</a:t>
            </a:r>
            <a:r>
              <a:rPr lang="hr-HR" sz="1200" dirty="0"/>
              <a:t> </a:t>
            </a:r>
            <a:r>
              <a:rPr lang="hr-HR" sz="1200" dirty="0" err="1"/>
              <a:t>leukemia</a:t>
            </a:r>
            <a:r>
              <a:rPr lang="hr-HR" sz="1200" dirty="0"/>
              <a:t>. EHA24 </a:t>
            </a:r>
            <a:r>
              <a:rPr lang="hr-HR" sz="1200" dirty="0" err="1"/>
              <a:t>Abstract</a:t>
            </a:r>
            <a:r>
              <a:rPr lang="hr-HR" sz="1200" dirty="0"/>
              <a:t> S102</a:t>
            </a:r>
          </a:p>
          <a:p>
            <a:r>
              <a:rPr lang="en-US" sz="1200" dirty="0"/>
              <a:t>NCCN Clinical Practice Guidelines in Oncology (NCCN Guidelines)</a:t>
            </a:r>
            <a:r>
              <a:rPr lang="hr-HR" sz="1200" dirty="0"/>
              <a:t>. </a:t>
            </a:r>
            <a:r>
              <a:rPr lang="hr-HR" sz="1200" dirty="0" err="1"/>
              <a:t>Acute</a:t>
            </a:r>
            <a:r>
              <a:rPr lang="hr-HR" sz="1200" dirty="0"/>
              <a:t> </a:t>
            </a:r>
            <a:r>
              <a:rPr lang="hr-HR" sz="1200" dirty="0" err="1"/>
              <a:t>Myeloid</a:t>
            </a:r>
            <a:r>
              <a:rPr lang="hr-HR" sz="1200" dirty="0"/>
              <a:t> </a:t>
            </a:r>
            <a:r>
              <a:rPr lang="hr-HR" sz="1200" dirty="0" err="1"/>
              <a:t>Leukemia</a:t>
            </a:r>
            <a:r>
              <a:rPr lang="hr-HR" sz="1200" dirty="0"/>
              <a:t>. </a:t>
            </a:r>
            <a:r>
              <a:rPr lang="en-US" sz="1200" dirty="0"/>
              <a:t>Version 3.2024 — May 17, 2024</a:t>
            </a:r>
            <a:r>
              <a:rPr lang="hr-HR" sz="1200" dirty="0"/>
              <a:t>. </a:t>
            </a:r>
            <a:r>
              <a:rPr lang="hr-HR" sz="1200" dirty="0">
                <a:hlinkClick r:id="rId2"/>
              </a:rPr>
              <a:t>https://www.nccn.org/guidelines/guidelines-detail?category=1&amp;id=1411</a:t>
            </a:r>
            <a:r>
              <a:rPr lang="hr-HR" sz="1200" dirty="0"/>
              <a:t> </a:t>
            </a:r>
          </a:p>
        </p:txBody>
      </p:sp>
      <p:sp>
        <p:nvSpPr>
          <p:cNvPr id="4" name="Rezervirano mjesto broja slajda 3">
            <a:extLst>
              <a:ext uri="{FF2B5EF4-FFF2-40B4-BE49-F238E27FC236}">
                <a16:creationId xmlns:a16="http://schemas.microsoft.com/office/drawing/2014/main" id="{C431E1AF-AEE6-711D-D289-5AE443BE74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61A3F9-F782-43F7-AFAA-78911AD1AFE3}" type="slidenum">
              <a:rPr lang="hr-HR" smtClean="0"/>
              <a:t>18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9397184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F35EF6E3-16A6-85A3-580F-30C56886CAC4}"/>
              </a:ext>
            </a:extLst>
          </p:cNvPr>
          <p:cNvSpPr>
            <a:spLocks noGrp="1"/>
          </p:cNvSpPr>
          <p:nvPr>
            <p:ph type="title"/>
          </p:nvPr>
        </p:nvSpPr>
        <p:spPr>
          <a:ln>
            <a:solidFill>
              <a:schemeClr val="tx2">
                <a:lumMod val="75000"/>
                <a:lumOff val="25000"/>
              </a:schemeClr>
            </a:solidFill>
          </a:ln>
        </p:spPr>
        <p:txBody>
          <a:bodyPr>
            <a:normAutofit/>
          </a:bodyPr>
          <a:lstStyle/>
          <a:p>
            <a:r>
              <a:rPr lang="hr-HR" sz="2800" dirty="0">
                <a:solidFill>
                  <a:schemeClr val="tx2">
                    <a:lumMod val="75000"/>
                    <a:lumOff val="25000"/>
                  </a:schemeClr>
                </a:solidFill>
              </a:rPr>
              <a:t>Sadržaj</a:t>
            </a:r>
            <a:r>
              <a:rPr lang="hr-HR" sz="2800" dirty="0"/>
              <a:t> 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F8B19E99-A8B1-0EA7-97BD-1F0941C10C5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199" y="1825625"/>
            <a:ext cx="5257801" cy="4351338"/>
          </a:xfrm>
        </p:spPr>
        <p:txBody>
          <a:bodyPr>
            <a:normAutofit/>
          </a:bodyPr>
          <a:lstStyle/>
          <a:p>
            <a:r>
              <a:rPr lang="hr-HR" sz="1800" dirty="0"/>
              <a:t>Dijagnoza APL i stratifikacija rizika s.3.</a:t>
            </a:r>
          </a:p>
          <a:p>
            <a:r>
              <a:rPr lang="hr-HR" sz="1800" dirty="0"/>
              <a:t>I. linija liječenja APL s.4.</a:t>
            </a:r>
          </a:p>
          <a:p>
            <a:r>
              <a:rPr lang="hr-HR" sz="1800" dirty="0"/>
              <a:t>APL ne-visokog rizika 18-70 godina  </a:t>
            </a:r>
          </a:p>
          <a:p>
            <a:pPr lvl="1"/>
            <a:r>
              <a:rPr lang="hr-HR" sz="1600" dirty="0"/>
              <a:t>ATO-ATRA s.5.</a:t>
            </a:r>
          </a:p>
          <a:p>
            <a:pPr lvl="1"/>
            <a:r>
              <a:rPr lang="hr-HR" sz="1600" dirty="0" err="1"/>
              <a:t>ATRA+kemoterapija</a:t>
            </a:r>
            <a:r>
              <a:rPr lang="hr-HR" sz="1600" dirty="0"/>
              <a:t> s.6.</a:t>
            </a:r>
          </a:p>
          <a:p>
            <a:r>
              <a:rPr lang="hr-HR" sz="1800" dirty="0"/>
              <a:t>APL visokog rizika 18-70 </a:t>
            </a:r>
          </a:p>
          <a:p>
            <a:pPr lvl="1"/>
            <a:r>
              <a:rPr lang="hr-HR" sz="1600" dirty="0" err="1"/>
              <a:t>ATRA+kemoterapija</a:t>
            </a:r>
            <a:r>
              <a:rPr lang="hr-HR" sz="1600" dirty="0"/>
              <a:t> s.7.</a:t>
            </a:r>
          </a:p>
          <a:p>
            <a:pPr lvl="1"/>
            <a:r>
              <a:rPr lang="hr-HR" sz="1600" dirty="0" err="1"/>
              <a:t>ATO-ATRA+kemoterapija</a:t>
            </a:r>
            <a:r>
              <a:rPr lang="hr-HR" sz="1600" dirty="0"/>
              <a:t> s.8.</a:t>
            </a:r>
          </a:p>
          <a:p>
            <a:r>
              <a:rPr lang="hr-HR" sz="1800" dirty="0"/>
              <a:t>Stariji bolesnici i bolesnici s </a:t>
            </a:r>
            <a:r>
              <a:rPr lang="hr-HR" sz="1800" dirty="0" err="1"/>
              <a:t>komorbiditetima</a:t>
            </a:r>
            <a:r>
              <a:rPr lang="hr-HR" sz="1800" dirty="0"/>
              <a:t> s.9.</a:t>
            </a:r>
          </a:p>
          <a:p>
            <a:r>
              <a:rPr lang="hr-HR" sz="1800" dirty="0"/>
              <a:t>Liječenje APL u trudnoći s.10.</a:t>
            </a:r>
          </a:p>
        </p:txBody>
      </p:sp>
      <p:sp>
        <p:nvSpPr>
          <p:cNvPr id="4" name="Rezervirano mjesto sadržaja 3">
            <a:extLst>
              <a:ext uri="{FF2B5EF4-FFF2-40B4-BE49-F238E27FC236}">
                <a16:creationId xmlns:a16="http://schemas.microsoft.com/office/drawing/2014/main" id="{676548A9-04A7-2833-436F-B428634B677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20047" y="1825625"/>
            <a:ext cx="5133753" cy="4351338"/>
          </a:xfrm>
        </p:spPr>
        <p:txBody>
          <a:bodyPr>
            <a:normAutofit/>
          </a:bodyPr>
          <a:lstStyle/>
          <a:p>
            <a:r>
              <a:rPr lang="hr-HR" sz="1800" dirty="0"/>
              <a:t>Profilaksa CNS-a s.11.</a:t>
            </a:r>
          </a:p>
          <a:p>
            <a:r>
              <a:rPr lang="hr-HR" sz="1800" dirty="0"/>
              <a:t>Postupak po završetku liječenja s.12.</a:t>
            </a:r>
          </a:p>
          <a:p>
            <a:r>
              <a:rPr lang="hr-HR" sz="1800" dirty="0"/>
              <a:t>II. linija liječenja APL  </a:t>
            </a:r>
          </a:p>
          <a:p>
            <a:pPr lvl="1"/>
            <a:r>
              <a:rPr lang="hr-HR" sz="1600" dirty="0"/>
              <a:t>Molekularni </a:t>
            </a:r>
            <a:r>
              <a:rPr lang="hr-HR" sz="1600" dirty="0" err="1"/>
              <a:t>relaps</a:t>
            </a:r>
            <a:r>
              <a:rPr lang="hr-HR" sz="1600" dirty="0"/>
              <a:t>, </a:t>
            </a:r>
            <a:r>
              <a:rPr lang="hr-HR" sz="1600" dirty="0" err="1"/>
              <a:t>perzistirajući</a:t>
            </a:r>
            <a:r>
              <a:rPr lang="hr-HR" sz="1600" dirty="0"/>
              <a:t> PCR+, hematološki </a:t>
            </a:r>
            <a:r>
              <a:rPr lang="hr-HR" sz="1600" dirty="0" err="1"/>
              <a:t>relaps</a:t>
            </a:r>
            <a:r>
              <a:rPr lang="hr-HR" sz="1600" dirty="0"/>
              <a:t> s.13.</a:t>
            </a:r>
          </a:p>
          <a:p>
            <a:pPr lvl="1"/>
            <a:r>
              <a:rPr lang="hr-HR" sz="1600" dirty="0"/>
              <a:t>CNS </a:t>
            </a:r>
            <a:r>
              <a:rPr lang="hr-HR" sz="1600" dirty="0" err="1"/>
              <a:t>relaps</a:t>
            </a:r>
            <a:r>
              <a:rPr lang="hr-HR" sz="1600" dirty="0"/>
              <a:t> s.14</a:t>
            </a:r>
          </a:p>
          <a:p>
            <a:r>
              <a:rPr lang="hr-HR" sz="1800" dirty="0" err="1"/>
              <a:t>Suportivna</a:t>
            </a:r>
            <a:r>
              <a:rPr lang="hr-HR" sz="1800" dirty="0"/>
              <a:t> terapija u APL s.15.</a:t>
            </a:r>
          </a:p>
          <a:p>
            <a:r>
              <a:rPr lang="hr-HR" sz="1800" dirty="0"/>
              <a:t>Diferencijacijski sindrom s.16.</a:t>
            </a:r>
          </a:p>
          <a:p>
            <a:r>
              <a:rPr lang="hr-HR" sz="1800" dirty="0"/>
              <a:t>Molekularne varijante APL s.17.</a:t>
            </a:r>
          </a:p>
          <a:p>
            <a:r>
              <a:rPr lang="hr-HR" sz="1800" dirty="0"/>
              <a:t>Literatura s.18.</a:t>
            </a:r>
          </a:p>
          <a:p>
            <a:endParaRPr lang="hr-HR" sz="1800" dirty="0"/>
          </a:p>
          <a:p>
            <a:endParaRPr lang="hr-HR" sz="1800" dirty="0"/>
          </a:p>
        </p:txBody>
      </p:sp>
      <p:sp>
        <p:nvSpPr>
          <p:cNvPr id="5" name="Rezervirano mjesto broja slajda 4">
            <a:extLst>
              <a:ext uri="{FF2B5EF4-FFF2-40B4-BE49-F238E27FC236}">
                <a16:creationId xmlns:a16="http://schemas.microsoft.com/office/drawing/2014/main" id="{9FBE26FE-F3DA-49D7-2703-1B7E733CB8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61A3F9-F782-43F7-AFAA-78911AD1AFE3}" type="slidenum">
              <a:rPr lang="hr-HR" smtClean="0"/>
              <a:t>2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7605796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740A1A56-38CC-2A78-A72C-C4311EE9F579}"/>
              </a:ext>
            </a:extLst>
          </p:cNvPr>
          <p:cNvSpPr>
            <a:spLocks noGrp="1"/>
          </p:cNvSpPr>
          <p:nvPr>
            <p:ph type="title"/>
          </p:nvPr>
        </p:nvSpPr>
        <p:spPr>
          <a:ln>
            <a:solidFill>
              <a:srgbClr val="0070C0"/>
            </a:solidFill>
          </a:ln>
        </p:spPr>
        <p:txBody>
          <a:bodyPr>
            <a:normAutofit/>
          </a:bodyPr>
          <a:lstStyle/>
          <a:p>
            <a:r>
              <a:rPr lang="hr-HR" sz="2800" dirty="0">
                <a:solidFill>
                  <a:schemeClr val="tx2">
                    <a:lumMod val="75000"/>
                    <a:lumOff val="25000"/>
                  </a:schemeClr>
                </a:solidFill>
                <a:cs typeface="Calibri" panose="020F0502020204030204" pitchFamily="34" charset="0"/>
              </a:rPr>
              <a:t>Dijagnoza akutne </a:t>
            </a:r>
            <a:r>
              <a:rPr lang="hr-HR" sz="2800" dirty="0" err="1">
                <a:solidFill>
                  <a:schemeClr val="tx2">
                    <a:lumMod val="75000"/>
                    <a:lumOff val="25000"/>
                  </a:schemeClr>
                </a:solidFill>
                <a:cs typeface="Calibri" panose="020F0502020204030204" pitchFamily="34" charset="0"/>
              </a:rPr>
              <a:t>promijelocitne</a:t>
            </a:r>
            <a:r>
              <a:rPr lang="hr-HR" sz="2800" dirty="0">
                <a:solidFill>
                  <a:schemeClr val="tx2">
                    <a:lumMod val="75000"/>
                    <a:lumOff val="25000"/>
                  </a:schemeClr>
                </a:solidFill>
                <a:cs typeface="Calibri" panose="020F0502020204030204" pitchFamily="34" charset="0"/>
              </a:rPr>
              <a:t> leukemije (APL) </a:t>
            </a:r>
            <a:br>
              <a:rPr lang="hr-HR" sz="2800" dirty="0">
                <a:solidFill>
                  <a:schemeClr val="tx2">
                    <a:lumMod val="75000"/>
                    <a:lumOff val="25000"/>
                  </a:schemeClr>
                </a:solidFill>
                <a:cs typeface="Calibri" panose="020F0502020204030204" pitchFamily="34" charset="0"/>
              </a:rPr>
            </a:br>
            <a:r>
              <a:rPr lang="hr-HR" sz="2800" dirty="0">
                <a:solidFill>
                  <a:schemeClr val="tx2">
                    <a:lumMod val="75000"/>
                    <a:lumOff val="25000"/>
                  </a:schemeClr>
                </a:solidFill>
                <a:cs typeface="Calibri" panose="020F0502020204030204" pitchFamily="34" charset="0"/>
              </a:rPr>
              <a:t>i stratifikacija rizika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B838FDD2-B0C2-B7B0-4F77-3436095317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r-HR" sz="1800" b="1" dirty="0"/>
              <a:t>Dijagnostika</a:t>
            </a:r>
            <a:r>
              <a:rPr lang="hr-HR" sz="1800" dirty="0"/>
              <a:t>: citologija (morfologija), </a:t>
            </a:r>
            <a:r>
              <a:rPr lang="hr-HR" sz="1800" dirty="0" err="1"/>
              <a:t>imunofenotipizacija</a:t>
            </a:r>
            <a:r>
              <a:rPr lang="hr-HR" sz="1800" dirty="0"/>
              <a:t>, </a:t>
            </a:r>
            <a:r>
              <a:rPr lang="hr-HR" sz="1800" dirty="0" err="1"/>
              <a:t>kariogram</a:t>
            </a:r>
            <a:r>
              <a:rPr lang="hr-HR" sz="1800" dirty="0"/>
              <a:t> i FISH, molekularna </a:t>
            </a:r>
          </a:p>
          <a:p>
            <a:pPr>
              <a:spcBef>
                <a:spcPts val="0"/>
              </a:spcBef>
            </a:pPr>
            <a:r>
              <a:rPr lang="hr-HR" sz="1800" dirty="0"/>
              <a:t>Temelj dijagnoze: </a:t>
            </a:r>
          </a:p>
          <a:p>
            <a:pPr lvl="1"/>
            <a:r>
              <a:rPr lang="hr-HR" sz="1600" dirty="0"/>
              <a:t>Prisustvo fuzijskog prijepisa </a:t>
            </a:r>
            <a:r>
              <a:rPr lang="hr-HR" sz="1600" i="1" dirty="0"/>
              <a:t>PML::RARA</a:t>
            </a:r>
            <a:r>
              <a:rPr lang="hr-HR" sz="1600" dirty="0"/>
              <a:t>, bez obzira na udio </a:t>
            </a:r>
            <a:r>
              <a:rPr lang="hr-HR" sz="1600" dirty="0" err="1"/>
              <a:t>blasta</a:t>
            </a:r>
            <a:r>
              <a:rPr lang="hr-HR" sz="1600" dirty="0"/>
              <a:t> u koštanoj srži (WHO 2022.)</a:t>
            </a:r>
          </a:p>
          <a:p>
            <a:pPr lvl="1"/>
            <a:r>
              <a:rPr lang="hr-HR" sz="1600" dirty="0"/>
              <a:t>Prisustvo </a:t>
            </a:r>
            <a:r>
              <a:rPr lang="fr-FR" sz="1600" dirty="0"/>
              <a:t>t(15;17)(q24.1;q21.2)/</a:t>
            </a:r>
            <a:r>
              <a:rPr lang="fr-FR" sz="1600" i="1" dirty="0"/>
              <a:t>PML::RARA </a:t>
            </a:r>
            <a:r>
              <a:rPr lang="hr-HR" sz="1600" dirty="0"/>
              <a:t>ili drugog </a:t>
            </a:r>
            <a:r>
              <a:rPr lang="fr-FR" sz="1600" i="1" dirty="0"/>
              <a:t>RARA </a:t>
            </a:r>
            <a:r>
              <a:rPr lang="hr-HR" sz="1600" dirty="0" err="1"/>
              <a:t>rearanžmana</a:t>
            </a:r>
            <a:r>
              <a:rPr lang="hr-HR" sz="1600" dirty="0"/>
              <a:t> s </a:t>
            </a:r>
            <a:r>
              <a:rPr lang="hr-HR" sz="1600" u="sng" dirty="0"/>
              <a:t>&gt;</a:t>
            </a:r>
            <a:r>
              <a:rPr lang="fr-FR" sz="1600" dirty="0"/>
              <a:t>10%</a:t>
            </a:r>
            <a:r>
              <a:rPr lang="hr-HR" sz="1600" dirty="0"/>
              <a:t> </a:t>
            </a:r>
            <a:r>
              <a:rPr lang="hr-HR" sz="1600" dirty="0" err="1"/>
              <a:t>blasta</a:t>
            </a:r>
            <a:r>
              <a:rPr lang="hr-HR" sz="1600" dirty="0"/>
              <a:t> u koštanoj srži (ICC 2022.)</a:t>
            </a:r>
          </a:p>
          <a:p>
            <a:pPr lvl="1"/>
            <a:endParaRPr lang="hr-HR" sz="1800" dirty="0"/>
          </a:p>
          <a:p>
            <a:pPr>
              <a:spcBef>
                <a:spcPts val="0"/>
              </a:spcBef>
            </a:pPr>
            <a:r>
              <a:rPr lang="hr-HR" sz="1800" b="1" dirty="0"/>
              <a:t>Stratifikacija rizika</a:t>
            </a:r>
            <a:r>
              <a:rPr lang="hr-HR" sz="1800" dirty="0"/>
              <a:t> – ovisno o vrijednostima leukocita:</a:t>
            </a:r>
          </a:p>
          <a:p>
            <a:pPr lvl="1"/>
            <a:r>
              <a:rPr lang="hr-HR" sz="1600" b="1" dirty="0"/>
              <a:t>Ne-visoki rizik</a:t>
            </a:r>
            <a:r>
              <a:rPr lang="hr-HR" sz="1600" dirty="0"/>
              <a:t> L </a:t>
            </a:r>
            <a:r>
              <a:rPr lang="hr-HR" sz="1600" u="sng" dirty="0"/>
              <a:t>&lt;</a:t>
            </a:r>
            <a:r>
              <a:rPr lang="hr-HR" sz="1600" dirty="0"/>
              <a:t>10x10</a:t>
            </a:r>
            <a:r>
              <a:rPr lang="hr-HR" sz="1600" baseline="30000" dirty="0"/>
              <a:t>9</a:t>
            </a:r>
            <a:r>
              <a:rPr lang="hr-HR" sz="1600" dirty="0"/>
              <a:t>/L</a:t>
            </a:r>
          </a:p>
          <a:p>
            <a:pPr lvl="2"/>
            <a:r>
              <a:rPr lang="hr-HR" sz="1200" dirty="0"/>
              <a:t>Niski: </a:t>
            </a:r>
            <a:r>
              <a:rPr lang="hr-HR" sz="1200" dirty="0" err="1"/>
              <a:t>Trc</a:t>
            </a:r>
            <a:r>
              <a:rPr lang="hr-HR" sz="1200" dirty="0"/>
              <a:t> &gt;40x10</a:t>
            </a:r>
            <a:r>
              <a:rPr lang="hr-HR" sz="1200" baseline="30000" dirty="0"/>
              <a:t>9</a:t>
            </a:r>
            <a:r>
              <a:rPr lang="hr-HR" sz="1200" dirty="0"/>
              <a:t>/L</a:t>
            </a:r>
          </a:p>
          <a:p>
            <a:pPr lvl="2"/>
            <a:r>
              <a:rPr lang="hr-HR" sz="1200" dirty="0" err="1"/>
              <a:t>Intermedijarni</a:t>
            </a:r>
            <a:r>
              <a:rPr lang="hr-HR" sz="1200" dirty="0"/>
              <a:t>: </a:t>
            </a:r>
            <a:r>
              <a:rPr lang="hr-HR" sz="1200" dirty="0" err="1"/>
              <a:t>Trc</a:t>
            </a:r>
            <a:r>
              <a:rPr lang="hr-HR" sz="1200" dirty="0"/>
              <a:t> </a:t>
            </a:r>
            <a:r>
              <a:rPr lang="hr-HR" sz="1200" u="sng" dirty="0"/>
              <a:t>&lt;</a:t>
            </a:r>
            <a:r>
              <a:rPr lang="hr-HR" sz="1200" dirty="0"/>
              <a:t>40x10</a:t>
            </a:r>
            <a:r>
              <a:rPr lang="hr-HR" sz="1200" baseline="30000" dirty="0"/>
              <a:t>9</a:t>
            </a:r>
            <a:r>
              <a:rPr lang="hr-HR" sz="1200" dirty="0"/>
              <a:t>/L</a:t>
            </a:r>
          </a:p>
          <a:p>
            <a:pPr lvl="1"/>
            <a:r>
              <a:rPr lang="hr-HR" sz="1600" b="1" dirty="0"/>
              <a:t>Visoki rizik </a:t>
            </a:r>
            <a:r>
              <a:rPr lang="hr-HR" sz="1600" dirty="0"/>
              <a:t>L &gt;10x10</a:t>
            </a:r>
            <a:r>
              <a:rPr lang="hr-HR" sz="1600" baseline="30000" dirty="0"/>
              <a:t>9</a:t>
            </a:r>
            <a:r>
              <a:rPr lang="hr-HR" sz="1600" dirty="0"/>
              <a:t>/L</a:t>
            </a:r>
          </a:p>
          <a:p>
            <a:r>
              <a:rPr lang="hr-HR" sz="1800" dirty="0" err="1"/>
              <a:t>Prisutstvo</a:t>
            </a:r>
            <a:r>
              <a:rPr lang="hr-HR" sz="1800" dirty="0"/>
              <a:t> </a:t>
            </a:r>
            <a:r>
              <a:rPr lang="hr-HR" sz="1800" dirty="0" err="1"/>
              <a:t>mut</a:t>
            </a:r>
            <a:r>
              <a:rPr lang="hr-HR" sz="1800" dirty="0"/>
              <a:t>. </a:t>
            </a:r>
            <a:r>
              <a:rPr lang="hr-HR" sz="1800" i="1" dirty="0"/>
              <a:t>FLT3</a:t>
            </a:r>
            <a:r>
              <a:rPr lang="hr-HR" sz="1800" dirty="0"/>
              <a:t> ne mijenja terapijski pristup</a:t>
            </a:r>
          </a:p>
          <a:p>
            <a:r>
              <a:rPr lang="hr-HR" sz="1800" dirty="0"/>
              <a:t>Liječenje APL sekundarne </a:t>
            </a:r>
            <a:r>
              <a:rPr lang="hr-HR" sz="1800" dirty="0" err="1"/>
              <a:t>kemo</a:t>
            </a:r>
            <a:r>
              <a:rPr lang="hr-HR" sz="1800" dirty="0"/>
              <a:t>/radio-terapiji bez razlike je u odnosu na </a:t>
            </a:r>
            <a:r>
              <a:rPr lang="hr-HR" sz="1800" i="1" dirty="0"/>
              <a:t>de novo</a:t>
            </a:r>
            <a:endParaRPr lang="hr-HR" sz="1800" dirty="0"/>
          </a:p>
        </p:txBody>
      </p:sp>
      <p:sp>
        <p:nvSpPr>
          <p:cNvPr id="4" name="Rezervirano mjesto broja slajda 3">
            <a:extLst>
              <a:ext uri="{FF2B5EF4-FFF2-40B4-BE49-F238E27FC236}">
                <a16:creationId xmlns:a16="http://schemas.microsoft.com/office/drawing/2014/main" id="{5D649FE6-4838-6B9B-CF50-E91F67439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61A3F9-F782-43F7-AFAA-78911AD1AFE3}" type="slidenum">
              <a:rPr lang="hr-HR" smtClean="0"/>
              <a:t>3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5107700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TextShape 1"/>
          <p:cNvSpPr txBox="1"/>
          <p:nvPr/>
        </p:nvSpPr>
        <p:spPr>
          <a:xfrm>
            <a:off x="838080" y="326880"/>
            <a:ext cx="10515240" cy="1325160"/>
          </a:xfrm>
          <a:prstGeom prst="rect">
            <a:avLst/>
          </a:prstGeom>
          <a:noFill/>
          <a:ln w="9360">
            <a:solidFill>
              <a:srgbClr val="4472C4"/>
            </a:solidFill>
            <a:round/>
          </a:ln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sr-Latn-RS" sz="2800" strike="noStrike" spc="-1" dirty="0">
                <a:solidFill>
                  <a:schemeClr val="tx2">
                    <a:lumMod val="75000"/>
                    <a:lumOff val="25000"/>
                  </a:schemeClr>
                </a:solidFill>
                <a:latin typeface="+mj-lt"/>
                <a:ea typeface="Calibri"/>
              </a:rPr>
              <a:t>1.  linija liječenja akutne promijelocitne leukemije – APL</a:t>
            </a:r>
            <a:endParaRPr lang="sr-Latn-RS" sz="2800" strike="noStrike" spc="-1" dirty="0">
              <a:solidFill>
                <a:schemeClr val="tx2">
                  <a:lumMod val="75000"/>
                  <a:lumOff val="25000"/>
                </a:schemeClr>
              </a:solidFill>
              <a:latin typeface="+mj-lt"/>
            </a:endParaRPr>
          </a:p>
        </p:txBody>
      </p:sp>
      <p:sp>
        <p:nvSpPr>
          <p:cNvPr id="85" name="TextShape 2"/>
          <p:cNvSpPr txBox="1"/>
          <p:nvPr/>
        </p:nvSpPr>
        <p:spPr>
          <a:xfrm>
            <a:off x="838080" y="1836193"/>
            <a:ext cx="10515240" cy="4350960"/>
          </a:xfrm>
          <a:prstGeom prst="rect">
            <a:avLst/>
          </a:prstGeom>
          <a:noFill/>
          <a:ln>
            <a:noFill/>
          </a:ln>
        </p:spPr>
        <p:txBody>
          <a:bodyPr>
            <a:noAutofit/>
          </a:bodyPr>
          <a:lstStyle/>
          <a:p>
            <a:pPr marL="228600" indent="-228240">
              <a:lnSpc>
                <a:spcPct val="107000"/>
              </a:lnSpc>
              <a:spcBef>
                <a:spcPts val="601"/>
              </a:spcBef>
              <a:spcAft>
                <a:spcPts val="799"/>
              </a:spcAft>
              <a:buClr>
                <a:srgbClr val="000000"/>
              </a:buClr>
              <a:buFont typeface="Arial"/>
              <a:buChar char="•"/>
            </a:pPr>
            <a:r>
              <a:rPr lang="sr-Latn-RS" b="1" spc="-1" dirty="0">
                <a:solidFill>
                  <a:srgbClr val="FF0000"/>
                </a:solidFill>
                <a:ea typeface="Calibri"/>
              </a:rPr>
              <a:t>APL je hitno stanje</a:t>
            </a:r>
            <a:endParaRPr lang="sr-Latn-RS" b="1" strike="noStrike" spc="-1" dirty="0">
              <a:solidFill>
                <a:srgbClr val="FF0000"/>
              </a:solidFill>
              <a:ea typeface="Calibri"/>
            </a:endParaRPr>
          </a:p>
          <a:p>
            <a:pPr marL="228600" indent="-228240">
              <a:lnSpc>
                <a:spcPct val="107000"/>
              </a:lnSpc>
              <a:spcBef>
                <a:spcPts val="601"/>
              </a:spcBef>
              <a:spcAft>
                <a:spcPts val="799"/>
              </a:spcAft>
              <a:buClr>
                <a:srgbClr val="000000"/>
              </a:buClr>
              <a:buFont typeface="Arial"/>
              <a:buChar char="•"/>
            </a:pPr>
            <a:r>
              <a:rPr lang="sr-Latn-RS" strike="noStrike" spc="-1" dirty="0">
                <a:solidFill>
                  <a:srgbClr val="000000"/>
                </a:solidFill>
                <a:ea typeface="Calibri"/>
              </a:rPr>
              <a:t>Pri</a:t>
            </a:r>
            <a:r>
              <a:rPr lang="sr-Latn-RS" b="1" strike="noStrike" spc="-1" dirty="0">
                <a:solidFill>
                  <a:srgbClr val="000000"/>
                </a:solidFill>
                <a:ea typeface="Calibri"/>
              </a:rPr>
              <a:t> </a:t>
            </a:r>
            <a:r>
              <a:rPr lang="sr-Latn-RS" b="1" strike="noStrike" spc="-1" dirty="0">
                <a:solidFill>
                  <a:schemeClr val="tx2">
                    <a:lumMod val="75000"/>
                    <a:lumOff val="25000"/>
                  </a:schemeClr>
                </a:solidFill>
                <a:ea typeface="Calibri"/>
              </a:rPr>
              <a:t>sumnji na APL </a:t>
            </a:r>
            <a:r>
              <a:rPr lang="sr-Latn-RS" b="0" strike="noStrike" spc="-1" dirty="0">
                <a:solidFill>
                  <a:srgbClr val="000000"/>
                </a:solidFill>
                <a:ea typeface="Calibri"/>
              </a:rPr>
              <a:t>potrebno je odmah započeti terapiju </a:t>
            </a:r>
            <a:r>
              <a:rPr lang="sr-Latn-RS" b="0" strike="noStrike" spc="-1" dirty="0">
                <a:solidFill>
                  <a:schemeClr val="tx2">
                    <a:lumMod val="75000"/>
                    <a:lumOff val="25000"/>
                  </a:schemeClr>
                </a:solidFill>
                <a:ea typeface="Calibri"/>
              </a:rPr>
              <a:t>ATRAom</a:t>
            </a:r>
            <a:r>
              <a:rPr lang="sr-Latn-RS" b="0" strike="noStrike" spc="-1" dirty="0">
                <a:solidFill>
                  <a:srgbClr val="000000"/>
                </a:solidFill>
                <a:ea typeface="Calibri"/>
              </a:rPr>
              <a:t> </a:t>
            </a:r>
            <a:r>
              <a:rPr lang="sr-Latn-RS" b="0" strike="noStrike" spc="-1" dirty="0">
                <a:solidFill>
                  <a:schemeClr val="tx2">
                    <a:lumMod val="75000"/>
                    <a:lumOff val="25000"/>
                  </a:schemeClr>
                </a:solidFill>
                <a:ea typeface="Calibri"/>
              </a:rPr>
              <a:t>45 mg/m</a:t>
            </a:r>
            <a:r>
              <a:rPr lang="sr-Latn-RS" b="0" strike="noStrike" spc="-1" baseline="30000" dirty="0">
                <a:solidFill>
                  <a:schemeClr val="tx2">
                    <a:lumMod val="75000"/>
                    <a:lumOff val="25000"/>
                  </a:schemeClr>
                </a:solidFill>
                <a:ea typeface="Calibri"/>
              </a:rPr>
              <a:t>2 </a:t>
            </a:r>
            <a:r>
              <a:rPr lang="sr-Latn-RS" b="0" strike="noStrike" spc="-1" dirty="0">
                <a:ea typeface="Calibri"/>
              </a:rPr>
              <a:t>u </a:t>
            </a:r>
            <a:r>
              <a:rPr lang="sr-Latn-RS" b="0" strike="noStrike" spc="-1" dirty="0" err="1">
                <a:ea typeface="Calibri"/>
              </a:rPr>
              <a:t>dvije</a:t>
            </a:r>
            <a:r>
              <a:rPr lang="sr-Latn-RS" b="0" strike="noStrike" spc="-1" dirty="0">
                <a:ea typeface="Calibri"/>
              </a:rPr>
              <a:t> doze</a:t>
            </a:r>
            <a:r>
              <a:rPr lang="sr-Latn-RS" b="0" strike="noStrike" spc="-1" dirty="0">
                <a:solidFill>
                  <a:srgbClr val="000000"/>
                </a:solidFill>
                <a:ea typeface="Calibri"/>
              </a:rPr>
              <a:t>! </a:t>
            </a:r>
            <a:br>
              <a:rPr lang="sr-Latn-RS" b="0" strike="noStrike" spc="-1" dirty="0">
                <a:solidFill>
                  <a:srgbClr val="000000"/>
                </a:solidFill>
                <a:ea typeface="Calibri"/>
              </a:rPr>
            </a:br>
            <a:r>
              <a:rPr lang="sr-Latn-RS" b="0" strike="noStrike" spc="-1" dirty="0">
                <a:solidFill>
                  <a:srgbClr val="000000"/>
                </a:solidFill>
                <a:ea typeface="Calibri"/>
              </a:rPr>
              <a:t>(zaokružiti na najbližih 10 mg)</a:t>
            </a:r>
            <a:endParaRPr lang="sr-Latn-RS" b="0" strike="noStrike" spc="-1" dirty="0">
              <a:solidFill>
                <a:srgbClr val="000000"/>
              </a:solidFill>
            </a:endParaRPr>
          </a:p>
          <a:p>
            <a:pPr marL="685800" lvl="1" indent="-228240">
              <a:lnSpc>
                <a:spcPct val="107000"/>
              </a:lnSpc>
              <a:spcBef>
                <a:spcPts val="601"/>
              </a:spcBef>
              <a:spcAft>
                <a:spcPts val="799"/>
              </a:spcAft>
              <a:buClr>
                <a:srgbClr val="000000"/>
              </a:buClr>
              <a:buFont typeface="Arial"/>
              <a:buChar char="•"/>
            </a:pPr>
            <a:r>
              <a:rPr lang="sr-Latn-RS" strike="noStrike" spc="-1" dirty="0">
                <a:solidFill>
                  <a:srgbClr val="000000"/>
                </a:solidFill>
                <a:ea typeface="Calibri"/>
              </a:rPr>
              <a:t>Bolesnici &lt;20 godina ATRA 25 mg/m</a:t>
            </a:r>
            <a:r>
              <a:rPr lang="sr-Latn-RS" b="0" strike="noStrike" spc="-1" baseline="30000" dirty="0">
                <a:solidFill>
                  <a:srgbClr val="000000"/>
                </a:solidFill>
                <a:ea typeface="Calibri"/>
              </a:rPr>
              <a:t>2</a:t>
            </a:r>
            <a:endParaRPr lang="sr-Latn-RS" strike="noStrike" spc="-1" dirty="0">
              <a:solidFill>
                <a:srgbClr val="000000"/>
              </a:solidFill>
              <a:ea typeface="Calibri"/>
            </a:endParaRPr>
          </a:p>
        </p:txBody>
      </p:sp>
      <p:sp>
        <p:nvSpPr>
          <p:cNvPr id="86" name="TextShape 3"/>
          <p:cNvSpPr txBox="1"/>
          <p:nvPr/>
        </p:nvSpPr>
        <p:spPr>
          <a:xfrm>
            <a:off x="8610480" y="6356520"/>
            <a:ext cx="2742840" cy="364680"/>
          </a:xfrm>
          <a:prstGeom prst="rect">
            <a:avLst/>
          </a:prstGeom>
          <a:noFill/>
          <a:ln>
            <a:noFill/>
          </a:ln>
        </p:spPr>
        <p:txBody>
          <a:bodyPr anchor="ctr">
            <a:noAutofit/>
          </a:bodyPr>
          <a:lstStyle/>
          <a:p>
            <a:pPr algn="r">
              <a:lnSpc>
                <a:spcPct val="100000"/>
              </a:lnSpc>
            </a:pPr>
            <a:fld id="{94806461-8C43-4A8E-BD3B-35FE97FFC23F}" type="slidenum">
              <a:rPr lang="hr-HR" sz="1200" b="0" strike="noStrike" spc="-1">
                <a:solidFill>
                  <a:srgbClr val="8B8B8B"/>
                </a:solidFill>
                <a:latin typeface="Calibri"/>
              </a:rPr>
              <a:t>4</a:t>
            </a:fld>
            <a:endParaRPr lang="hr-HR" sz="1200" b="0" strike="noStrike" spc="-1">
              <a:latin typeface="Times New Roman"/>
            </a:endParaRPr>
          </a:p>
        </p:txBody>
      </p:sp>
      <p:sp>
        <p:nvSpPr>
          <p:cNvPr id="2" name="Rezervirano mjesto broja slajda 1">
            <a:extLst>
              <a:ext uri="{FF2B5EF4-FFF2-40B4-BE49-F238E27FC236}">
                <a16:creationId xmlns:a16="http://schemas.microsoft.com/office/drawing/2014/main" id="{7009DE0F-7357-81D8-85CA-A8FE755F31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61A3F9-F782-43F7-AFAA-78911AD1AFE3}" type="slidenum">
              <a:rPr lang="hr-HR" smtClean="0"/>
              <a:t>4</a:t>
            </a:fld>
            <a:endParaRPr lang="hr-HR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TextShape 1"/>
          <p:cNvSpPr txBox="1"/>
          <p:nvPr/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9360">
            <a:solidFill>
              <a:schemeClr val="tx2">
                <a:lumMod val="75000"/>
                <a:lumOff val="25000"/>
              </a:schemeClr>
            </a:solidFill>
            <a:round/>
          </a:ln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sr-Latn-RS" sz="2800" strike="noStrike" spc="-1" dirty="0">
                <a:solidFill>
                  <a:schemeClr val="tx2">
                    <a:lumMod val="75000"/>
                    <a:lumOff val="25000"/>
                  </a:schemeClr>
                </a:solidFill>
                <a:latin typeface="+mj-lt"/>
                <a:ea typeface="Calibri"/>
              </a:rPr>
              <a:t>APL - bolesnici ne-visokog rizika L</a:t>
            </a:r>
            <a:r>
              <a:rPr lang="sr-Latn-RS" sz="2800" u="sng" strike="noStrike" spc="-1" dirty="0">
                <a:solidFill>
                  <a:schemeClr val="tx2">
                    <a:lumMod val="75000"/>
                    <a:lumOff val="25000"/>
                  </a:schemeClr>
                </a:solidFill>
                <a:uFillTx/>
                <a:latin typeface="+mj-lt"/>
                <a:ea typeface="Calibri"/>
              </a:rPr>
              <a:t>&lt;</a:t>
            </a:r>
            <a:r>
              <a:rPr lang="sr-Latn-RS" sz="2800" strike="noStrike" spc="-1" dirty="0">
                <a:solidFill>
                  <a:schemeClr val="tx2">
                    <a:lumMod val="75000"/>
                    <a:lumOff val="25000"/>
                  </a:schemeClr>
                </a:solidFill>
                <a:latin typeface="+mj-lt"/>
                <a:ea typeface="Calibri"/>
              </a:rPr>
              <a:t>10 dob 18-70 godina (I)</a:t>
            </a:r>
            <a:endParaRPr lang="sr-Latn-RS" sz="2800" strike="noStrike" spc="-1" dirty="0">
              <a:solidFill>
                <a:schemeClr val="tx2">
                  <a:lumMod val="75000"/>
                  <a:lumOff val="25000"/>
                </a:schemeClr>
              </a:solidFill>
              <a:latin typeface="+mj-lt"/>
            </a:endParaRPr>
          </a:p>
        </p:txBody>
      </p:sp>
      <p:sp>
        <p:nvSpPr>
          <p:cNvPr id="88" name="TextShape 2"/>
          <p:cNvSpPr txBox="1"/>
          <p:nvPr/>
        </p:nvSpPr>
        <p:spPr>
          <a:xfrm>
            <a:off x="838080" y="1825560"/>
            <a:ext cx="10515240" cy="4350960"/>
          </a:xfrm>
          <a:prstGeom prst="rect">
            <a:avLst/>
          </a:prstGeom>
          <a:noFill/>
          <a:ln>
            <a:noFill/>
          </a:ln>
        </p:spPr>
        <p:txBody>
          <a:bodyPr>
            <a:noAutofit/>
          </a:bodyPr>
          <a:lstStyle/>
          <a:p>
            <a:pPr marL="343080" indent="-342720">
              <a:lnSpc>
                <a:spcPct val="107000"/>
              </a:lnSpc>
              <a:spcBef>
                <a:spcPts val="1001"/>
              </a:spcBef>
              <a:buClr>
                <a:srgbClr val="000000"/>
              </a:buClr>
              <a:buFont typeface="Symbol"/>
              <a:buChar char=""/>
            </a:pPr>
            <a:r>
              <a:rPr lang="sr-Latn-RS" b="1" u="sng" strike="noStrike" spc="-1" dirty="0">
                <a:solidFill>
                  <a:srgbClr val="000000"/>
                </a:solidFill>
                <a:uFillTx/>
                <a:ea typeface="Calibri"/>
              </a:rPr>
              <a:t>Indukcija ATRA+ATO</a:t>
            </a:r>
            <a:r>
              <a:rPr lang="sr-Latn-RS" b="0" u="sng" strike="noStrike" spc="-1" dirty="0">
                <a:solidFill>
                  <a:srgbClr val="000000"/>
                </a:solidFill>
                <a:uFillTx/>
                <a:ea typeface="Calibri"/>
              </a:rPr>
              <a:t> </a:t>
            </a:r>
            <a:r>
              <a:rPr lang="sr-Latn-RS" b="0" strike="noStrike" spc="-1" dirty="0">
                <a:solidFill>
                  <a:srgbClr val="000000"/>
                </a:solidFill>
                <a:ea typeface="Calibri"/>
              </a:rPr>
              <a:t>– do 28. dana, ili do ukupno 60 dana* ukoliko nije postignuta KR/KRi do D28; </a:t>
            </a:r>
            <a:br>
              <a:rPr dirty="0"/>
            </a:br>
            <a:r>
              <a:rPr lang="sr-Latn-RS" b="0" strike="noStrike" spc="-1" dirty="0">
                <a:solidFill>
                  <a:srgbClr val="000000"/>
                </a:solidFill>
                <a:ea typeface="Calibri"/>
              </a:rPr>
              <a:t>ATRA** 45 mg/m</a:t>
            </a:r>
            <a:r>
              <a:rPr lang="sr-Latn-RS" b="0" strike="noStrike" spc="-1" baseline="30000" dirty="0">
                <a:solidFill>
                  <a:srgbClr val="000000"/>
                </a:solidFill>
                <a:ea typeface="Calibri"/>
              </a:rPr>
              <a:t>2</a:t>
            </a:r>
            <a:r>
              <a:rPr lang="sr-Latn-RS" b="0" strike="noStrike" spc="-1" dirty="0">
                <a:solidFill>
                  <a:srgbClr val="000000"/>
                </a:solidFill>
                <a:ea typeface="Calibri"/>
              </a:rPr>
              <a:t> u dvije doze, ATO 0.15 mg /kg iv dnevno;</a:t>
            </a:r>
            <a:br>
              <a:rPr dirty="0"/>
            </a:br>
            <a:endParaRPr lang="sr-Latn-RS" b="0" strike="noStrike" spc="-1" dirty="0">
              <a:solidFill>
                <a:srgbClr val="000000"/>
              </a:solidFill>
            </a:endParaRPr>
          </a:p>
          <a:p>
            <a:pPr marL="343080" indent="-342720">
              <a:lnSpc>
                <a:spcPct val="107000"/>
              </a:lnSpc>
              <a:spcBef>
                <a:spcPts val="601"/>
              </a:spcBef>
              <a:spcAft>
                <a:spcPts val="799"/>
              </a:spcAft>
              <a:buClr>
                <a:srgbClr val="000000"/>
              </a:buClr>
              <a:buFont typeface="Symbol"/>
              <a:buChar char=""/>
            </a:pPr>
            <a:r>
              <a:rPr lang="sr-Latn-RS" b="1" u="sng" strike="noStrike" spc="-1" dirty="0">
                <a:solidFill>
                  <a:srgbClr val="000000"/>
                </a:solidFill>
                <a:ea typeface="Calibri"/>
              </a:rPr>
              <a:t>Konsolidacija ATRA+ATO </a:t>
            </a:r>
            <a:r>
              <a:rPr lang="sr-Latn-RS" b="0" strike="noStrike" spc="-1" dirty="0">
                <a:solidFill>
                  <a:srgbClr val="000000"/>
                </a:solidFill>
                <a:ea typeface="Calibri"/>
              </a:rPr>
              <a:t>treba započeti nakon hematološkog oporavka i čine je četiri 8-tjedna konsolidacijska ciklusa</a:t>
            </a:r>
            <a:br>
              <a:rPr dirty="0"/>
            </a:br>
            <a:r>
              <a:rPr lang="sr-Latn-RS" b="0" strike="noStrike" spc="-1" dirty="0">
                <a:solidFill>
                  <a:srgbClr val="000000"/>
                </a:solidFill>
                <a:ea typeface="Calibri"/>
              </a:rPr>
              <a:t>ATRA 45 mg/m</a:t>
            </a:r>
            <a:r>
              <a:rPr lang="sr-Latn-RS" b="0" strike="noStrike" spc="-1" baseline="30000" dirty="0">
                <a:solidFill>
                  <a:srgbClr val="000000"/>
                </a:solidFill>
                <a:ea typeface="Calibri"/>
              </a:rPr>
              <a:t>2</a:t>
            </a:r>
            <a:r>
              <a:rPr lang="sr-Latn-RS" b="0" strike="noStrike" spc="-1" dirty="0">
                <a:solidFill>
                  <a:srgbClr val="000000"/>
                </a:solidFill>
                <a:ea typeface="Calibri"/>
              </a:rPr>
              <a:t> u dvije doze kroz 2 tjedna svaka 4 tjedna do ukupno 7 ciklusa, ATO 0.15 mg</a:t>
            </a:r>
            <a:r>
              <a:rPr lang="sr-Latn-RS" spc="-1" dirty="0">
                <a:solidFill>
                  <a:srgbClr val="000000"/>
                </a:solidFill>
                <a:ea typeface="Calibri"/>
              </a:rPr>
              <a:t> /kg</a:t>
            </a:r>
            <a:r>
              <a:rPr lang="sr-Latn-RS" b="0" strike="noStrike" spc="-1" dirty="0">
                <a:solidFill>
                  <a:srgbClr val="000000"/>
                </a:solidFill>
                <a:ea typeface="Calibri"/>
              </a:rPr>
              <a:t> iv 5 dana u tjednu kroz 4 tjedna svakih 8 tjedana do ukupno 4 ciklusa</a:t>
            </a:r>
            <a:endParaRPr lang="sr-Latn-RS" b="0" strike="noStrike" spc="-1" dirty="0">
              <a:solidFill>
                <a:srgbClr val="000000"/>
              </a:solidFill>
            </a:endParaRPr>
          </a:p>
          <a:p>
            <a:pPr marL="343080" indent="-342720">
              <a:lnSpc>
                <a:spcPct val="107000"/>
              </a:lnSpc>
              <a:spcBef>
                <a:spcPts val="601"/>
              </a:spcBef>
              <a:spcAft>
                <a:spcPts val="799"/>
              </a:spcAft>
              <a:buClr>
                <a:srgbClr val="000000"/>
              </a:buClr>
              <a:buFont typeface="Symbol"/>
              <a:buChar char=""/>
            </a:pPr>
            <a:r>
              <a:rPr lang="sr-Latn-RS" b="0" strike="noStrike" spc="-1" dirty="0">
                <a:solidFill>
                  <a:srgbClr val="000000"/>
                </a:solidFill>
                <a:ea typeface="Calibri"/>
              </a:rPr>
              <a:t>Bez terapije održavanja</a:t>
            </a:r>
          </a:p>
          <a:p>
            <a:pPr marL="343080" indent="-342720">
              <a:lnSpc>
                <a:spcPct val="107000"/>
              </a:lnSpc>
              <a:spcBef>
                <a:spcPts val="601"/>
              </a:spcBef>
              <a:spcAft>
                <a:spcPts val="799"/>
              </a:spcAft>
              <a:buClr>
                <a:srgbClr val="000000"/>
              </a:buClr>
              <a:buFont typeface="Symbol"/>
              <a:buChar char=""/>
            </a:pPr>
            <a:endParaRPr lang="sr-Latn-RS" spc="-1" dirty="0">
              <a:solidFill>
                <a:srgbClr val="000000"/>
              </a:solidFill>
            </a:endParaRPr>
          </a:p>
          <a:p>
            <a:pPr marL="360">
              <a:lnSpc>
                <a:spcPct val="107000"/>
              </a:lnSpc>
              <a:spcBef>
                <a:spcPts val="601"/>
              </a:spcBef>
              <a:spcAft>
                <a:spcPts val="799"/>
              </a:spcAft>
              <a:buClr>
                <a:srgbClr val="000000"/>
              </a:buClr>
            </a:pPr>
            <a:r>
              <a:rPr lang="hr-HR" dirty="0"/>
              <a:t>*</a:t>
            </a:r>
            <a:r>
              <a:rPr lang="sr-Latn-RS" b="0" strike="noStrike" spc="-1" dirty="0">
                <a:solidFill>
                  <a:srgbClr val="000000"/>
                </a:solidFill>
                <a:ea typeface="Calibri"/>
              </a:rPr>
              <a:t>citološka punkcija KS 28-35. dan (morfologija) – ponavljati 1xtjedno do remisije</a:t>
            </a:r>
            <a:br>
              <a:rPr lang="sr-Latn-RS" b="0" strike="noStrike" spc="-1" dirty="0">
                <a:solidFill>
                  <a:srgbClr val="000000"/>
                </a:solidFill>
                <a:ea typeface="Calibri"/>
              </a:rPr>
            </a:br>
            <a:r>
              <a:rPr lang="sr-Latn-RS" b="0" strike="noStrike" spc="-1" dirty="0">
                <a:solidFill>
                  <a:srgbClr val="000000"/>
                </a:solidFill>
                <a:ea typeface="Calibri"/>
              </a:rPr>
              <a:t>PCR treba učiniti po završetku konsolidacije, ili ranije – 3-4 mjeseca od početka konsolidacije</a:t>
            </a:r>
            <a:br>
              <a:rPr lang="sr-Latn-RS" b="0" strike="noStrike" spc="-1" dirty="0">
                <a:solidFill>
                  <a:srgbClr val="000000"/>
                </a:solidFill>
                <a:ea typeface="Calibri"/>
              </a:rPr>
            </a:br>
            <a:r>
              <a:rPr lang="sr-Latn-RS" strike="noStrike" spc="-1" dirty="0">
                <a:solidFill>
                  <a:srgbClr val="000000"/>
                </a:solidFill>
                <a:ea typeface="Calibri"/>
              </a:rPr>
              <a:t>**Bolesnici &lt;20 godina ATRA dnevna doza 25 mg/m</a:t>
            </a:r>
            <a:r>
              <a:rPr lang="sr-Latn-RS" b="0" strike="noStrike" spc="-1" baseline="30000" dirty="0">
                <a:solidFill>
                  <a:srgbClr val="000000"/>
                </a:solidFill>
                <a:ea typeface="Calibri"/>
              </a:rPr>
              <a:t>2</a:t>
            </a:r>
            <a:endParaRPr lang="sr-Latn-RS" strike="noStrike" spc="-1" dirty="0">
              <a:solidFill>
                <a:srgbClr val="000000"/>
              </a:solidFill>
              <a:ea typeface="Calibri"/>
            </a:endParaRPr>
          </a:p>
          <a:p>
            <a:pPr marL="360">
              <a:lnSpc>
                <a:spcPct val="107000"/>
              </a:lnSpc>
              <a:spcBef>
                <a:spcPts val="601"/>
              </a:spcBef>
              <a:spcAft>
                <a:spcPts val="799"/>
              </a:spcAft>
              <a:buClr>
                <a:srgbClr val="000000"/>
              </a:buClr>
            </a:pPr>
            <a:endParaRPr lang="sr-Latn-RS" b="0" strike="noStrike" spc="-1" dirty="0">
              <a:solidFill>
                <a:srgbClr val="000000"/>
              </a:solidFill>
            </a:endParaRPr>
          </a:p>
          <a:p>
            <a:pPr marL="343080" indent="-342720">
              <a:lnSpc>
                <a:spcPct val="107000"/>
              </a:lnSpc>
              <a:spcBef>
                <a:spcPts val="601"/>
              </a:spcBef>
              <a:spcAft>
                <a:spcPts val="799"/>
              </a:spcAft>
              <a:buClr>
                <a:srgbClr val="000000"/>
              </a:buClr>
              <a:buFont typeface="Symbol"/>
              <a:buChar char=""/>
            </a:pPr>
            <a:endParaRPr lang="sr-Latn-RS" b="0" strike="noStrike" spc="-1" dirty="0">
              <a:solidFill>
                <a:srgbClr val="000000"/>
              </a:solidFill>
            </a:endParaRPr>
          </a:p>
        </p:txBody>
      </p:sp>
      <p:sp>
        <p:nvSpPr>
          <p:cNvPr id="89" name="TextShape 3"/>
          <p:cNvSpPr txBox="1"/>
          <p:nvPr/>
        </p:nvSpPr>
        <p:spPr>
          <a:xfrm>
            <a:off x="8610480" y="6356520"/>
            <a:ext cx="2742840" cy="364680"/>
          </a:xfrm>
          <a:prstGeom prst="rect">
            <a:avLst/>
          </a:prstGeom>
          <a:noFill/>
          <a:ln>
            <a:noFill/>
          </a:ln>
        </p:spPr>
        <p:txBody>
          <a:bodyPr anchor="ctr">
            <a:noAutofit/>
          </a:bodyPr>
          <a:lstStyle/>
          <a:p>
            <a:pPr algn="r">
              <a:lnSpc>
                <a:spcPct val="100000"/>
              </a:lnSpc>
            </a:pPr>
            <a:fld id="{E044C4A6-3D84-4235-9D04-223CE826EE5C}" type="slidenum">
              <a:rPr lang="hr-HR" sz="1200" b="0" strike="noStrike" spc="-1">
                <a:solidFill>
                  <a:srgbClr val="8B8B8B"/>
                </a:solidFill>
                <a:latin typeface="Calibri"/>
              </a:rPr>
              <a:t>5</a:t>
            </a:fld>
            <a:endParaRPr lang="hr-HR" sz="1200" b="0" strike="noStrike" spc="-1">
              <a:latin typeface="Times New Roman"/>
            </a:endParaRPr>
          </a:p>
        </p:txBody>
      </p:sp>
      <p:sp>
        <p:nvSpPr>
          <p:cNvPr id="2" name="Rezervirano mjesto broja slajda 1">
            <a:extLst>
              <a:ext uri="{FF2B5EF4-FFF2-40B4-BE49-F238E27FC236}">
                <a16:creationId xmlns:a16="http://schemas.microsoft.com/office/drawing/2014/main" id="{5680F6B1-F420-BB83-A242-8833CF3E0A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61A3F9-F782-43F7-AFAA-78911AD1AFE3}" type="slidenum">
              <a:rPr lang="hr-HR" smtClean="0"/>
              <a:t>5</a:t>
            </a:fld>
            <a:endParaRPr lang="hr-HR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Shape 1"/>
          <p:cNvSpPr txBox="1"/>
          <p:nvPr/>
        </p:nvSpPr>
        <p:spPr>
          <a:xfrm>
            <a:off x="838080" y="1825560"/>
            <a:ext cx="10134720" cy="4350960"/>
          </a:xfrm>
          <a:prstGeom prst="rect">
            <a:avLst/>
          </a:prstGeom>
          <a:noFill/>
          <a:ln>
            <a:noFill/>
          </a:ln>
        </p:spPr>
        <p:txBody>
          <a:bodyPr>
            <a:noAutofit/>
          </a:bodyPr>
          <a:lstStyle/>
          <a:p>
            <a:pPr marL="228600" indent="-22824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sr-Latn-RS" b="1" u="sng" strike="noStrike" spc="-1" dirty="0">
                <a:solidFill>
                  <a:srgbClr val="000000"/>
                </a:solidFill>
              </a:rPr>
              <a:t>Alternativna terapija:  </a:t>
            </a:r>
            <a:r>
              <a:rPr lang="sr-Latn-RS" b="1" u="sng" strike="noStrike" spc="-1" dirty="0" err="1">
                <a:solidFill>
                  <a:srgbClr val="000000"/>
                </a:solidFill>
              </a:rPr>
              <a:t>ATRA+kemotrapija</a:t>
            </a:r>
            <a:r>
              <a:rPr lang="sr-Latn-RS" strike="noStrike" spc="-1" dirty="0">
                <a:solidFill>
                  <a:srgbClr val="000000"/>
                </a:solidFill>
              </a:rPr>
              <a:t> prema protokolu PETHEMA/HOVON79: </a:t>
            </a:r>
          </a:p>
          <a:p>
            <a:pPr marL="343080" indent="-342720">
              <a:lnSpc>
                <a:spcPct val="107000"/>
              </a:lnSpc>
              <a:spcBef>
                <a:spcPts val="1001"/>
              </a:spcBef>
              <a:buClr>
                <a:srgbClr val="000000"/>
              </a:buClr>
              <a:buFont typeface="Symbol"/>
              <a:buChar char=""/>
            </a:pPr>
            <a:r>
              <a:rPr lang="sr-Latn-RS" b="1" u="sng" strike="noStrike" spc="-1" dirty="0">
                <a:solidFill>
                  <a:srgbClr val="000000"/>
                </a:solidFill>
                <a:ea typeface="Calibri"/>
              </a:rPr>
              <a:t>Indukcija</a:t>
            </a:r>
            <a:r>
              <a:rPr lang="sr-Latn-RS" b="0" strike="noStrike" spc="-1" dirty="0">
                <a:solidFill>
                  <a:srgbClr val="000000"/>
                </a:solidFill>
                <a:ea typeface="Calibri"/>
              </a:rPr>
              <a:t> </a:t>
            </a:r>
            <a:r>
              <a:rPr lang="sr-Latn-RS" spc="-1" dirty="0">
                <a:solidFill>
                  <a:srgbClr val="000000"/>
                </a:solidFill>
                <a:ea typeface="Calibri"/>
              </a:rPr>
              <a:t>AIDA: </a:t>
            </a:r>
            <a:r>
              <a:rPr lang="sr-Latn-RS" b="0" strike="noStrike" spc="-1" dirty="0">
                <a:solidFill>
                  <a:srgbClr val="000000"/>
                </a:solidFill>
                <a:ea typeface="Calibri"/>
              </a:rPr>
              <a:t>ATRA* 45 mg/m</a:t>
            </a:r>
            <a:r>
              <a:rPr lang="sr-Latn-RS" b="0" strike="noStrike" spc="-1" baseline="30000" dirty="0">
                <a:solidFill>
                  <a:srgbClr val="000000"/>
                </a:solidFill>
                <a:ea typeface="Calibri"/>
              </a:rPr>
              <a:t>2</a:t>
            </a:r>
            <a:r>
              <a:rPr lang="sr-Latn-RS" b="0" strike="noStrike" spc="-1" dirty="0">
                <a:solidFill>
                  <a:srgbClr val="000000"/>
                </a:solidFill>
                <a:ea typeface="Calibri"/>
              </a:rPr>
              <a:t> u dvije doze (do KR*, max do D90) + IDA 12 mg/m</a:t>
            </a:r>
            <a:r>
              <a:rPr lang="sr-Latn-RS" b="0" strike="noStrike" spc="-1" baseline="30000" dirty="0">
                <a:solidFill>
                  <a:srgbClr val="000000"/>
                </a:solidFill>
                <a:ea typeface="Calibri"/>
              </a:rPr>
              <a:t>2</a:t>
            </a:r>
            <a:r>
              <a:rPr lang="sr-Latn-RS" b="0" strike="noStrike" spc="-1" dirty="0">
                <a:solidFill>
                  <a:srgbClr val="000000"/>
                </a:solidFill>
                <a:ea typeface="Calibri"/>
              </a:rPr>
              <a:t> D2,4,6,8; </a:t>
            </a:r>
            <a:endParaRPr lang="sr-Latn-RS" b="0" strike="noStrike" spc="-1" dirty="0">
              <a:solidFill>
                <a:srgbClr val="000000"/>
              </a:solidFill>
            </a:endParaRPr>
          </a:p>
          <a:p>
            <a:pPr marL="343080" indent="-342720">
              <a:lnSpc>
                <a:spcPct val="107000"/>
              </a:lnSpc>
              <a:spcBef>
                <a:spcPts val="1001"/>
              </a:spcBef>
              <a:spcAft>
                <a:spcPts val="799"/>
              </a:spcAft>
              <a:buClr>
                <a:srgbClr val="000000"/>
              </a:buClr>
              <a:buFont typeface="Symbol"/>
              <a:buChar char=""/>
            </a:pPr>
            <a:r>
              <a:rPr lang="sr-Latn-RS" b="1" u="sng" spc="-1" dirty="0">
                <a:solidFill>
                  <a:srgbClr val="000000"/>
                </a:solidFill>
                <a:ea typeface="Calibri"/>
              </a:rPr>
              <a:t>Konsolidacija</a:t>
            </a:r>
            <a:r>
              <a:rPr lang="sr-Latn-RS" spc="-1" dirty="0">
                <a:solidFill>
                  <a:srgbClr val="000000"/>
                </a:solidFill>
                <a:ea typeface="Calibri"/>
              </a:rPr>
              <a:t> - po </a:t>
            </a:r>
            <a:r>
              <a:rPr lang="sr-Latn-RS" strike="noStrike" spc="-1" dirty="0">
                <a:solidFill>
                  <a:srgbClr val="000000"/>
                </a:solidFill>
                <a:ea typeface="Calibri"/>
              </a:rPr>
              <a:t>hematološkom</a:t>
            </a:r>
            <a:r>
              <a:rPr lang="sr-Latn-RS" b="0" strike="noStrike" spc="-1" dirty="0">
                <a:solidFill>
                  <a:srgbClr val="000000"/>
                </a:solidFill>
                <a:ea typeface="Calibri"/>
              </a:rPr>
              <a:t> oporavku nastaviti ATRA 45 mg/ m</a:t>
            </a:r>
            <a:r>
              <a:rPr lang="sr-Latn-RS" b="0" strike="noStrike" spc="-1" baseline="30000" dirty="0">
                <a:solidFill>
                  <a:srgbClr val="000000"/>
                </a:solidFill>
                <a:ea typeface="Calibri"/>
              </a:rPr>
              <a:t>2</a:t>
            </a:r>
            <a:r>
              <a:rPr lang="sr-Latn-RS" b="0" strike="noStrike" spc="-1" dirty="0">
                <a:solidFill>
                  <a:srgbClr val="000000"/>
                </a:solidFill>
                <a:ea typeface="Calibri"/>
              </a:rPr>
              <a:t> 15 dana, IDA 5 ili 7 mg/ m</a:t>
            </a:r>
            <a:r>
              <a:rPr lang="sr-Latn-RS" b="0" strike="noStrike" spc="-1" baseline="30000" dirty="0">
                <a:solidFill>
                  <a:srgbClr val="000000"/>
                </a:solidFill>
                <a:ea typeface="Calibri"/>
              </a:rPr>
              <a:t>2</a:t>
            </a:r>
            <a:r>
              <a:rPr lang="sr-Latn-RS" b="0" strike="noStrike" spc="-1" dirty="0">
                <a:solidFill>
                  <a:srgbClr val="000000"/>
                </a:solidFill>
                <a:ea typeface="Calibri"/>
              </a:rPr>
              <a:t> 4 dana </a:t>
            </a:r>
            <a:br>
              <a:rPr dirty="0"/>
            </a:br>
            <a:endParaRPr lang="hr-HR" dirty="0"/>
          </a:p>
          <a:p>
            <a:pPr marL="343080" indent="-342720">
              <a:lnSpc>
                <a:spcPct val="107000"/>
              </a:lnSpc>
              <a:spcBef>
                <a:spcPts val="1001"/>
              </a:spcBef>
              <a:spcAft>
                <a:spcPts val="799"/>
              </a:spcAft>
              <a:buClr>
                <a:srgbClr val="000000"/>
              </a:buClr>
              <a:buFont typeface="Symbol"/>
              <a:buChar char=""/>
            </a:pPr>
            <a:endParaRPr lang="sr-Latn-RS" b="1" strike="noStrike" spc="-1" dirty="0">
              <a:solidFill>
                <a:srgbClr val="000000"/>
              </a:solidFill>
              <a:ea typeface="Calibri"/>
            </a:endParaRPr>
          </a:p>
          <a:p>
            <a:pPr marL="360">
              <a:lnSpc>
                <a:spcPct val="107000"/>
              </a:lnSpc>
              <a:spcBef>
                <a:spcPts val="1001"/>
              </a:spcBef>
              <a:spcAft>
                <a:spcPts val="799"/>
              </a:spcAft>
              <a:buClr>
                <a:srgbClr val="000000"/>
              </a:buClr>
            </a:pPr>
            <a:endParaRPr lang="sr-Latn-RS" b="1" strike="noStrike" spc="-1" dirty="0">
              <a:solidFill>
                <a:srgbClr val="000000"/>
              </a:solidFill>
              <a:ea typeface="Calibri"/>
            </a:endParaRPr>
          </a:p>
          <a:p>
            <a:pPr marL="343080" indent="-342720">
              <a:lnSpc>
                <a:spcPct val="107000"/>
              </a:lnSpc>
              <a:spcBef>
                <a:spcPts val="1001"/>
              </a:spcBef>
              <a:spcAft>
                <a:spcPts val="799"/>
              </a:spcAft>
              <a:buClr>
                <a:srgbClr val="000000"/>
              </a:buClr>
              <a:buFont typeface="Symbol"/>
              <a:buChar char=""/>
            </a:pPr>
            <a:r>
              <a:rPr lang="sr-Latn-RS" b="1" u="sng" strike="noStrike" spc="-1" dirty="0">
                <a:solidFill>
                  <a:srgbClr val="000000"/>
                </a:solidFill>
                <a:ea typeface="Calibri"/>
              </a:rPr>
              <a:t>Održavanje</a:t>
            </a:r>
            <a:r>
              <a:rPr lang="sr-Latn-RS" b="0" strike="noStrike" spc="-1" dirty="0">
                <a:solidFill>
                  <a:srgbClr val="000000"/>
                </a:solidFill>
                <a:ea typeface="Calibri"/>
              </a:rPr>
              <a:t> 2 godine ATRA 45 mg/m²/d 15 dana (svaka 3 mjeseca); nakon ATRAe - metotreksat 15 mg/ m²/d (tjedno), 6-mercaptopurin 50 mg/m²/d </a:t>
            </a:r>
          </a:p>
          <a:p>
            <a:pPr marL="360">
              <a:lnSpc>
                <a:spcPct val="107000"/>
              </a:lnSpc>
              <a:spcBef>
                <a:spcPts val="1001"/>
              </a:spcBef>
              <a:spcAft>
                <a:spcPts val="799"/>
              </a:spcAft>
              <a:buClr>
                <a:srgbClr val="000000"/>
              </a:buClr>
            </a:pPr>
            <a:r>
              <a:rPr lang="sr-Latn-RS" strike="noStrike" spc="-1" dirty="0">
                <a:solidFill>
                  <a:srgbClr val="000000"/>
                </a:solidFill>
                <a:ea typeface="Calibri"/>
              </a:rPr>
              <a:t>* Bolesnici &lt;20 godina ATRA dnevna doza 25 mg/m</a:t>
            </a:r>
            <a:r>
              <a:rPr lang="sr-Latn-RS" b="0" strike="noStrike" spc="-1" baseline="30000" dirty="0">
                <a:solidFill>
                  <a:srgbClr val="000000"/>
                </a:solidFill>
                <a:ea typeface="Calibri"/>
              </a:rPr>
              <a:t>2 </a:t>
            </a:r>
            <a:br>
              <a:rPr lang="sr-Latn-RS" b="0" strike="noStrike" spc="-1" baseline="30000" dirty="0">
                <a:solidFill>
                  <a:srgbClr val="000000"/>
                </a:solidFill>
                <a:ea typeface="Calibri"/>
              </a:rPr>
            </a:br>
            <a:r>
              <a:rPr lang="sr-Latn-RS" spc="-1" dirty="0">
                <a:solidFill>
                  <a:srgbClr val="000000"/>
                </a:solidFill>
                <a:ea typeface="Calibri"/>
              </a:rPr>
              <a:t>**</a:t>
            </a:r>
            <a:r>
              <a:rPr lang="sr-Latn-RS" b="0" strike="noStrike" spc="-1" dirty="0">
                <a:solidFill>
                  <a:srgbClr val="000000"/>
                </a:solidFill>
                <a:ea typeface="Calibri"/>
              </a:rPr>
              <a:t>Citološka punkcija KS 28. dan (morfologija) – ponavljati 1xtjedno do remisije</a:t>
            </a:r>
            <a:endParaRPr lang="sr-Latn-RS" strike="noStrike" spc="-1" dirty="0">
              <a:solidFill>
                <a:srgbClr val="000000"/>
              </a:solidFill>
              <a:ea typeface="Calibri"/>
            </a:endParaRPr>
          </a:p>
        </p:txBody>
      </p:sp>
      <p:sp>
        <p:nvSpPr>
          <p:cNvPr id="91" name="TextShape 2"/>
          <p:cNvSpPr txBox="1"/>
          <p:nvPr/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9360">
            <a:solidFill>
              <a:srgbClr val="4472C4"/>
            </a:solidFill>
            <a:round/>
          </a:ln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sr-Latn-RS" sz="2800" strike="noStrike" spc="-1" dirty="0">
                <a:solidFill>
                  <a:schemeClr val="tx2">
                    <a:lumMod val="75000"/>
                    <a:lumOff val="25000"/>
                  </a:schemeClr>
                </a:solidFill>
                <a:latin typeface="+mj-lt"/>
                <a:ea typeface="Calibri"/>
              </a:rPr>
              <a:t>APL - bolesnici ne-visokog rizika L</a:t>
            </a:r>
            <a:r>
              <a:rPr lang="sr-Latn-RS" sz="2800" u="sng" strike="noStrike" spc="-1" dirty="0">
                <a:solidFill>
                  <a:schemeClr val="tx2">
                    <a:lumMod val="75000"/>
                    <a:lumOff val="25000"/>
                  </a:schemeClr>
                </a:solidFill>
                <a:uFillTx/>
                <a:latin typeface="+mj-lt"/>
                <a:ea typeface="Calibri"/>
              </a:rPr>
              <a:t>&lt;</a:t>
            </a:r>
            <a:r>
              <a:rPr lang="sr-Latn-RS" sz="2800" strike="noStrike" spc="-1" dirty="0">
                <a:solidFill>
                  <a:schemeClr val="tx2">
                    <a:lumMod val="75000"/>
                    <a:lumOff val="25000"/>
                  </a:schemeClr>
                </a:solidFill>
                <a:latin typeface="+mj-lt"/>
                <a:ea typeface="Calibri"/>
              </a:rPr>
              <a:t>10 dob 18-70 godina (II) </a:t>
            </a:r>
            <a:endParaRPr lang="sr-Latn-RS" sz="2800" strike="noStrike" spc="-1" dirty="0">
              <a:solidFill>
                <a:schemeClr val="tx2">
                  <a:lumMod val="75000"/>
                  <a:lumOff val="25000"/>
                </a:schemeClr>
              </a:solidFill>
              <a:latin typeface="+mj-lt"/>
            </a:endParaRPr>
          </a:p>
        </p:txBody>
      </p:sp>
      <p:sp>
        <p:nvSpPr>
          <p:cNvPr id="92" name="TextShape 3"/>
          <p:cNvSpPr txBox="1"/>
          <p:nvPr/>
        </p:nvSpPr>
        <p:spPr>
          <a:xfrm>
            <a:off x="8610480" y="6356520"/>
            <a:ext cx="2742840" cy="364680"/>
          </a:xfrm>
          <a:prstGeom prst="rect">
            <a:avLst/>
          </a:prstGeom>
          <a:noFill/>
          <a:ln>
            <a:noFill/>
          </a:ln>
        </p:spPr>
        <p:txBody>
          <a:bodyPr anchor="ctr">
            <a:noAutofit/>
          </a:bodyPr>
          <a:lstStyle/>
          <a:p>
            <a:pPr algn="r">
              <a:lnSpc>
                <a:spcPct val="100000"/>
              </a:lnSpc>
            </a:pPr>
            <a:fld id="{46B9DC16-1D17-4738-829C-38A4836DACD8}" type="slidenum">
              <a:rPr lang="hr-HR" sz="1200" b="0" strike="noStrike" spc="-1">
                <a:solidFill>
                  <a:srgbClr val="8B8B8B"/>
                </a:solidFill>
                <a:latin typeface="Calibri"/>
              </a:rPr>
              <a:t>6</a:t>
            </a:fld>
            <a:endParaRPr lang="hr-HR" sz="1200" b="0" strike="noStrike" spc="-1">
              <a:latin typeface="Times New Roman"/>
            </a:endParaRPr>
          </a:p>
        </p:txBody>
      </p:sp>
      <p:graphicFrame>
        <p:nvGraphicFramePr>
          <p:cNvPr id="5" name="Rezervirano mjesto sadržaja 4">
            <a:extLst>
              <a:ext uri="{FF2B5EF4-FFF2-40B4-BE49-F238E27FC236}">
                <a16:creationId xmlns:a16="http://schemas.microsoft.com/office/drawing/2014/main" id="{369F0522-FE56-3E3E-CDB7-9703983C6071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317977663"/>
              </p:ext>
            </p:extLst>
          </p:nvPr>
        </p:nvGraphicFramePr>
        <p:xfrm>
          <a:off x="1153634" y="3233202"/>
          <a:ext cx="9298173" cy="14833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749058">
                  <a:extLst>
                    <a:ext uri="{9D8B030D-6E8A-4147-A177-3AD203B41FA5}">
                      <a16:colId xmlns:a16="http://schemas.microsoft.com/office/drawing/2014/main" val="80787905"/>
                    </a:ext>
                  </a:extLst>
                </a:gridCol>
                <a:gridCol w="3689497">
                  <a:extLst>
                    <a:ext uri="{9D8B030D-6E8A-4147-A177-3AD203B41FA5}">
                      <a16:colId xmlns:a16="http://schemas.microsoft.com/office/drawing/2014/main" val="2149935350"/>
                    </a:ext>
                  </a:extLst>
                </a:gridCol>
                <a:gridCol w="3859618">
                  <a:extLst>
                    <a:ext uri="{9D8B030D-6E8A-4147-A177-3AD203B41FA5}">
                      <a16:colId xmlns:a16="http://schemas.microsoft.com/office/drawing/2014/main" val="183618174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hr-HR" sz="140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Niski </a:t>
                      </a:r>
                      <a:r>
                        <a:rPr lang="hr-HR" sz="1400" dirty="0" err="1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rizk</a:t>
                      </a:r>
                      <a:r>
                        <a:rPr lang="hr-HR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(L</a:t>
                      </a:r>
                      <a:r>
                        <a:rPr lang="hr-HR" sz="1400" u="sng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&lt;</a:t>
                      </a:r>
                      <a:r>
                        <a:rPr lang="hr-HR" sz="1400" u="none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10, T&gt;40)</a:t>
                      </a:r>
                      <a:endParaRPr lang="hr-HR" sz="14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Srednji rizik (L</a:t>
                      </a:r>
                      <a:r>
                        <a:rPr lang="hr-HR" sz="1400" u="sng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&lt;</a:t>
                      </a:r>
                      <a:r>
                        <a:rPr lang="hr-HR" sz="1400" u="none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10, T</a:t>
                      </a:r>
                      <a:r>
                        <a:rPr lang="hr-HR" sz="1400" u="sng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&lt;</a:t>
                      </a:r>
                      <a:r>
                        <a:rPr lang="hr-HR" sz="1400" u="none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40)</a:t>
                      </a:r>
                      <a:endParaRPr lang="hr-HR" sz="14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4498543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hr-HR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Konsolidacija I</a:t>
                      </a: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ATRA 45 mg/M2 D</a:t>
                      </a:r>
                      <a:r>
                        <a:rPr lang="hr-HR" sz="1400" baseline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1-15, IDA 5 </a:t>
                      </a:r>
                      <a:r>
                        <a:rPr lang="hr-HR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mg/m</a:t>
                      </a:r>
                      <a:r>
                        <a:rPr lang="hr-HR" sz="1400" baseline="30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 </a:t>
                      </a:r>
                      <a:r>
                        <a:rPr lang="hr-HR" sz="1400" baseline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D1-4</a:t>
                      </a:r>
                      <a:endParaRPr lang="hr-HR" sz="14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ATRA 45 mg/m</a:t>
                      </a:r>
                      <a:r>
                        <a:rPr lang="hr-HR" sz="1400" baseline="30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 </a:t>
                      </a:r>
                      <a:r>
                        <a:rPr lang="hr-HR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</a:t>
                      </a:r>
                      <a:r>
                        <a:rPr lang="hr-HR" sz="1400" baseline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1-15, IDA 7 </a:t>
                      </a:r>
                      <a:r>
                        <a:rPr lang="hr-HR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mg/m</a:t>
                      </a:r>
                      <a:r>
                        <a:rPr lang="hr-HR" sz="1400" baseline="30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 </a:t>
                      </a:r>
                      <a:r>
                        <a:rPr lang="hr-HR" sz="1400" baseline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D1-4</a:t>
                      </a:r>
                      <a:endParaRPr lang="hr-HR" sz="14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8456955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hr-HR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Konsolidacija II</a:t>
                      </a: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ATRA 45 mg/m</a:t>
                      </a:r>
                      <a:r>
                        <a:rPr lang="hr-HR" sz="1400" baseline="30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 </a:t>
                      </a:r>
                      <a:r>
                        <a:rPr lang="hr-HR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</a:t>
                      </a:r>
                      <a:r>
                        <a:rPr lang="hr-HR" sz="1400" baseline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1-15, MTZ 10 </a:t>
                      </a:r>
                      <a:r>
                        <a:rPr lang="hr-HR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mg/m</a:t>
                      </a:r>
                      <a:r>
                        <a:rPr lang="hr-HR" sz="1400" baseline="30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 </a:t>
                      </a:r>
                      <a:r>
                        <a:rPr lang="hr-HR" sz="1400" baseline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D1-3</a:t>
                      </a:r>
                      <a:endParaRPr lang="hr-HR" sz="14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ATRA 45 mg/m</a:t>
                      </a:r>
                      <a:r>
                        <a:rPr lang="hr-HR" sz="1400" baseline="30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 </a:t>
                      </a:r>
                      <a:r>
                        <a:rPr lang="hr-HR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</a:t>
                      </a:r>
                      <a:r>
                        <a:rPr lang="hr-HR" sz="1400" baseline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1-15, MTZ 10 </a:t>
                      </a:r>
                      <a:r>
                        <a:rPr lang="hr-HR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mg/m</a:t>
                      </a:r>
                      <a:r>
                        <a:rPr lang="hr-HR" sz="1400" baseline="30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 </a:t>
                      </a:r>
                      <a:r>
                        <a:rPr lang="hr-HR" sz="1400" baseline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D1-3</a:t>
                      </a:r>
                      <a:endParaRPr lang="hr-HR" sz="14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5489463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hr-HR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Konsolidacija III</a:t>
                      </a: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ATRA 45 mg/m</a:t>
                      </a:r>
                      <a:r>
                        <a:rPr lang="hr-HR" sz="1400" baseline="30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 </a:t>
                      </a:r>
                      <a:r>
                        <a:rPr lang="hr-HR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</a:t>
                      </a:r>
                      <a:r>
                        <a:rPr lang="hr-HR" sz="1400" baseline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1-15, IDA 12 </a:t>
                      </a:r>
                      <a:r>
                        <a:rPr lang="hr-HR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mg/m</a:t>
                      </a:r>
                      <a:r>
                        <a:rPr lang="hr-HR" sz="1400" baseline="30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 </a:t>
                      </a:r>
                      <a:r>
                        <a:rPr lang="hr-HR" sz="1400" baseline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D1</a:t>
                      </a:r>
                      <a:endParaRPr lang="hr-HR" sz="14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ATRA 45 mg/m</a:t>
                      </a:r>
                      <a:r>
                        <a:rPr lang="hr-HR" sz="1400" baseline="30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 </a:t>
                      </a:r>
                      <a:r>
                        <a:rPr lang="hr-HR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</a:t>
                      </a:r>
                      <a:r>
                        <a:rPr lang="hr-HR" sz="1400" baseline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1-15, IDA 12 </a:t>
                      </a:r>
                      <a:r>
                        <a:rPr lang="hr-HR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mg/m</a:t>
                      </a:r>
                      <a:r>
                        <a:rPr lang="hr-HR" sz="1400" baseline="30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 </a:t>
                      </a:r>
                      <a:r>
                        <a:rPr lang="hr-HR" sz="1400" baseline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D1,2</a:t>
                      </a:r>
                      <a:endParaRPr lang="hr-HR" sz="14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23179319"/>
                  </a:ext>
                </a:extLst>
              </a:tr>
            </a:tbl>
          </a:graphicData>
        </a:graphic>
      </p:graphicFrame>
      <p:sp>
        <p:nvSpPr>
          <p:cNvPr id="2" name="Rezervirano mjesto broja slajda 1">
            <a:extLst>
              <a:ext uri="{FF2B5EF4-FFF2-40B4-BE49-F238E27FC236}">
                <a16:creationId xmlns:a16="http://schemas.microsoft.com/office/drawing/2014/main" id="{3D06A155-CD21-47B9-BBCA-662504EFEF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61A3F9-F782-43F7-AFAA-78911AD1AFE3}" type="slidenum">
              <a:rPr lang="hr-HR" smtClean="0"/>
              <a:t>6</a:t>
            </a:fld>
            <a:endParaRPr lang="hr-H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TextShape 1"/>
          <p:cNvSpPr txBox="1"/>
          <p:nvPr/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9360">
            <a:solidFill>
              <a:srgbClr val="4472C4"/>
            </a:solidFill>
            <a:round/>
          </a:ln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sr-Latn-RS" sz="2800" strike="noStrike" spc="-1" dirty="0">
                <a:solidFill>
                  <a:schemeClr val="tx2">
                    <a:lumMod val="75000"/>
                    <a:lumOff val="25000"/>
                  </a:schemeClr>
                </a:solidFill>
                <a:latin typeface="+mj-lt"/>
                <a:ea typeface="Calibri"/>
              </a:rPr>
              <a:t>APL - bolesnici visokog rizika L&gt;10 dob 18-70 godina (II) </a:t>
            </a:r>
            <a:endParaRPr lang="sr-Latn-RS" sz="2800" strike="noStrike" spc="-1" dirty="0">
              <a:solidFill>
                <a:schemeClr val="tx2">
                  <a:lumMod val="75000"/>
                  <a:lumOff val="25000"/>
                </a:schemeClr>
              </a:solidFill>
              <a:latin typeface="+mj-lt"/>
            </a:endParaRPr>
          </a:p>
        </p:txBody>
      </p:sp>
      <p:sp>
        <p:nvSpPr>
          <p:cNvPr id="94" name="TextShape 2"/>
          <p:cNvSpPr txBox="1"/>
          <p:nvPr/>
        </p:nvSpPr>
        <p:spPr>
          <a:xfrm>
            <a:off x="838080" y="1878725"/>
            <a:ext cx="10515240" cy="4350960"/>
          </a:xfrm>
          <a:prstGeom prst="rect">
            <a:avLst/>
          </a:prstGeom>
          <a:noFill/>
          <a:ln>
            <a:noFill/>
          </a:ln>
        </p:spPr>
        <p:txBody>
          <a:bodyPr>
            <a:noAutofit/>
          </a:bodyPr>
          <a:lstStyle/>
          <a:p>
            <a:pPr marL="343080" indent="-342720">
              <a:lnSpc>
                <a:spcPct val="107000"/>
              </a:lnSpc>
              <a:spcBef>
                <a:spcPts val="1001"/>
              </a:spcBef>
              <a:buClr>
                <a:srgbClr val="000000"/>
              </a:buClr>
              <a:buFont typeface="Symbol"/>
              <a:buChar char=""/>
            </a:pPr>
            <a:r>
              <a:rPr lang="sr-Latn-RS" b="1" u="sng" strike="noStrike" spc="-1" dirty="0">
                <a:solidFill>
                  <a:srgbClr val="000000"/>
                </a:solidFill>
                <a:ea typeface="Calibri"/>
              </a:rPr>
              <a:t>Indukcija</a:t>
            </a:r>
            <a:r>
              <a:rPr lang="sr-Latn-RS" b="1" strike="noStrike" spc="-1" dirty="0">
                <a:solidFill>
                  <a:srgbClr val="000000"/>
                </a:solidFill>
                <a:ea typeface="Calibri"/>
              </a:rPr>
              <a:t> </a:t>
            </a:r>
            <a:r>
              <a:rPr lang="sr-Latn-RS" b="0" strike="noStrike" spc="-1" dirty="0" err="1">
                <a:solidFill>
                  <a:srgbClr val="000000"/>
                </a:solidFill>
                <a:ea typeface="Calibri"/>
              </a:rPr>
              <a:t>ATRA+antraciklin</a:t>
            </a:r>
            <a:r>
              <a:rPr lang="sr-Latn-RS" b="0" strike="noStrike" spc="-1" dirty="0">
                <a:solidFill>
                  <a:srgbClr val="000000"/>
                </a:solidFill>
                <a:ea typeface="Calibri"/>
              </a:rPr>
              <a:t> (AIDA) – prema protokolu PETHEMA/HOVON79</a:t>
            </a:r>
            <a:br>
              <a:rPr dirty="0"/>
            </a:br>
            <a:r>
              <a:rPr lang="sr-Latn-RS" b="0" strike="noStrike" spc="-1" dirty="0">
                <a:solidFill>
                  <a:srgbClr val="000000"/>
                </a:solidFill>
                <a:ea typeface="Calibri"/>
              </a:rPr>
              <a:t>ATRA* 45 mg/m</a:t>
            </a:r>
            <a:r>
              <a:rPr lang="sr-Latn-RS" b="0" strike="noStrike" spc="-1" baseline="30000" dirty="0">
                <a:solidFill>
                  <a:srgbClr val="000000"/>
                </a:solidFill>
                <a:ea typeface="Calibri"/>
              </a:rPr>
              <a:t>2</a:t>
            </a:r>
            <a:r>
              <a:rPr lang="sr-Latn-RS" b="0" strike="noStrike" spc="-1" dirty="0">
                <a:solidFill>
                  <a:srgbClr val="000000"/>
                </a:solidFill>
                <a:ea typeface="Calibri"/>
              </a:rPr>
              <a:t> dnevno podijeljeno u dvije doze +IDA 12 mg/m</a:t>
            </a:r>
            <a:r>
              <a:rPr lang="sr-Latn-RS" b="0" strike="noStrike" spc="-1" baseline="30000" dirty="0">
                <a:solidFill>
                  <a:srgbClr val="000000"/>
                </a:solidFill>
                <a:ea typeface="Calibri"/>
              </a:rPr>
              <a:t>2</a:t>
            </a:r>
            <a:r>
              <a:rPr lang="sr-Latn-RS" b="0" strike="noStrike" spc="-1" dirty="0">
                <a:solidFill>
                  <a:srgbClr val="000000"/>
                </a:solidFill>
                <a:ea typeface="Calibri"/>
              </a:rPr>
              <a:t> D2,4,6,8**</a:t>
            </a:r>
            <a:endParaRPr lang="sr-Latn-RS" b="0" strike="noStrike" spc="-1" dirty="0">
              <a:solidFill>
                <a:srgbClr val="000000"/>
              </a:solidFill>
            </a:endParaRPr>
          </a:p>
          <a:p>
            <a:pPr marL="343080" indent="-342720">
              <a:lnSpc>
                <a:spcPct val="107000"/>
              </a:lnSpc>
              <a:spcBef>
                <a:spcPts val="1001"/>
              </a:spcBef>
              <a:buClr>
                <a:srgbClr val="000000"/>
              </a:buClr>
              <a:buFont typeface="Symbol"/>
              <a:buChar char=""/>
            </a:pPr>
            <a:r>
              <a:rPr lang="sr-Latn-RS" b="1" u="sng" spc="-1" dirty="0">
                <a:solidFill>
                  <a:srgbClr val="000000"/>
                </a:solidFill>
                <a:ea typeface="Calibri"/>
              </a:rPr>
              <a:t>Konsolidacija</a:t>
            </a:r>
            <a:r>
              <a:rPr lang="sr-Latn-RS" b="1" spc="-1" dirty="0">
                <a:solidFill>
                  <a:srgbClr val="000000"/>
                </a:solidFill>
                <a:ea typeface="Calibri"/>
              </a:rPr>
              <a:t> </a:t>
            </a:r>
            <a:r>
              <a:rPr lang="sr-Latn-RS" spc="-1" dirty="0">
                <a:solidFill>
                  <a:srgbClr val="000000"/>
                </a:solidFill>
                <a:ea typeface="Calibri"/>
              </a:rPr>
              <a:t>3 </a:t>
            </a:r>
            <a:r>
              <a:rPr lang="sr-Latn-RS" b="0" strike="noStrike" spc="-1" dirty="0">
                <a:solidFill>
                  <a:srgbClr val="000000"/>
                </a:solidFill>
                <a:ea typeface="Calibri"/>
              </a:rPr>
              <a:t>ciklusa – ATRA 45 mg/m</a:t>
            </a:r>
            <a:r>
              <a:rPr lang="sr-Latn-RS" b="0" strike="noStrike" spc="-1" baseline="30000" dirty="0">
                <a:solidFill>
                  <a:srgbClr val="000000"/>
                </a:solidFill>
                <a:ea typeface="Calibri"/>
              </a:rPr>
              <a:t>2</a:t>
            </a:r>
            <a:r>
              <a:rPr lang="sr-Latn-RS" b="0" strike="noStrike" spc="-1" dirty="0">
                <a:solidFill>
                  <a:srgbClr val="000000"/>
                </a:solidFill>
                <a:ea typeface="Calibri"/>
              </a:rPr>
              <a:t>/15 dana, uz </a:t>
            </a:r>
            <a:r>
              <a:rPr lang="sr-Latn-RS" b="0" strike="noStrike" spc="-1" dirty="0" err="1">
                <a:solidFill>
                  <a:srgbClr val="000000"/>
                </a:solidFill>
                <a:ea typeface="Calibri"/>
              </a:rPr>
              <a:t>antraciklin</a:t>
            </a:r>
            <a:r>
              <a:rPr lang="sr-Latn-RS" b="0" strike="noStrike" spc="-1" dirty="0">
                <a:solidFill>
                  <a:srgbClr val="000000"/>
                </a:solidFill>
                <a:ea typeface="Calibri"/>
              </a:rPr>
              <a:t> </a:t>
            </a:r>
            <a:r>
              <a:rPr lang="sr-Latn-RS" b="0" u="sng" strike="noStrike" spc="-1" dirty="0">
                <a:solidFill>
                  <a:srgbClr val="000000"/>
                </a:solidFill>
                <a:uFillTx/>
                <a:ea typeface="Calibri"/>
              </a:rPr>
              <a:t>+</a:t>
            </a:r>
            <a:r>
              <a:rPr lang="sr-Latn-RS" b="0" strike="noStrike" spc="-1" dirty="0" err="1">
                <a:solidFill>
                  <a:srgbClr val="000000"/>
                </a:solidFill>
                <a:ea typeface="Calibri"/>
              </a:rPr>
              <a:t>citarabin</a:t>
            </a:r>
            <a:r>
              <a:rPr lang="sr-Latn-RS" b="0" strike="noStrike" spc="-1" dirty="0">
                <a:solidFill>
                  <a:srgbClr val="000000"/>
                </a:solidFill>
                <a:ea typeface="Calibri"/>
              </a:rPr>
              <a:t> </a:t>
            </a:r>
          </a:p>
          <a:p>
            <a:pPr marL="457560" lvl="1">
              <a:lnSpc>
                <a:spcPct val="107000"/>
              </a:lnSpc>
              <a:spcBef>
                <a:spcPts val="1001"/>
              </a:spcBef>
              <a:buClr>
                <a:srgbClr val="000000"/>
              </a:buClr>
            </a:pPr>
            <a:r>
              <a:rPr lang="sr-Latn-RS" b="0" strike="noStrike" spc="-1" dirty="0">
                <a:solidFill>
                  <a:srgbClr val="000000"/>
                </a:solidFill>
                <a:ea typeface="Calibri"/>
              </a:rPr>
              <a:t>1. konsolidacija: idarubicin 5 mg/m</a:t>
            </a:r>
            <a:r>
              <a:rPr lang="sr-Latn-RS" b="0" strike="noStrike" spc="-1" baseline="30000" dirty="0">
                <a:solidFill>
                  <a:srgbClr val="000000"/>
                </a:solidFill>
                <a:ea typeface="Calibri"/>
              </a:rPr>
              <a:t>2</a:t>
            </a:r>
            <a:r>
              <a:rPr lang="sr-Latn-RS" b="0" strike="noStrike" spc="-1" dirty="0">
                <a:solidFill>
                  <a:srgbClr val="000000"/>
                </a:solidFill>
                <a:ea typeface="Calibri"/>
              </a:rPr>
              <a:t> D1-4, citarabin 1000 mg/m</a:t>
            </a:r>
            <a:r>
              <a:rPr lang="sr-Latn-RS" b="0" strike="noStrike" spc="-1" baseline="30000" dirty="0">
                <a:solidFill>
                  <a:srgbClr val="000000"/>
                </a:solidFill>
                <a:ea typeface="Calibri"/>
              </a:rPr>
              <a:t>2 </a:t>
            </a:r>
            <a:r>
              <a:rPr lang="sr-Latn-RS" b="0" strike="noStrike" spc="-1" dirty="0">
                <a:solidFill>
                  <a:srgbClr val="000000"/>
                </a:solidFill>
                <a:ea typeface="Calibri"/>
              </a:rPr>
              <a:t>D1-4; </a:t>
            </a:r>
          </a:p>
          <a:p>
            <a:pPr marL="457560" lvl="1">
              <a:lnSpc>
                <a:spcPct val="107000"/>
              </a:lnSpc>
              <a:spcBef>
                <a:spcPts val="1001"/>
              </a:spcBef>
              <a:buClr>
                <a:srgbClr val="000000"/>
              </a:buClr>
            </a:pPr>
            <a:r>
              <a:rPr lang="sr-Latn-RS" b="0" strike="noStrike" spc="-1" dirty="0">
                <a:solidFill>
                  <a:srgbClr val="000000"/>
                </a:solidFill>
                <a:ea typeface="Calibri"/>
              </a:rPr>
              <a:t>2. konsolidacija: mitoksantron 10 mg/m</a:t>
            </a:r>
            <a:r>
              <a:rPr lang="sr-Latn-RS" b="0" strike="noStrike" spc="-1" baseline="30000" dirty="0">
                <a:solidFill>
                  <a:srgbClr val="000000"/>
                </a:solidFill>
                <a:ea typeface="Calibri"/>
              </a:rPr>
              <a:t>2</a:t>
            </a:r>
            <a:r>
              <a:rPr lang="sr-Latn-RS" b="0" strike="noStrike" spc="-1" dirty="0">
                <a:solidFill>
                  <a:srgbClr val="000000"/>
                </a:solidFill>
                <a:ea typeface="Calibri"/>
              </a:rPr>
              <a:t> D1-5; </a:t>
            </a:r>
          </a:p>
          <a:p>
            <a:pPr marL="457560" lvl="1">
              <a:lnSpc>
                <a:spcPct val="107000"/>
              </a:lnSpc>
              <a:spcBef>
                <a:spcPts val="1001"/>
              </a:spcBef>
              <a:buClr>
                <a:srgbClr val="000000"/>
              </a:buClr>
            </a:pPr>
            <a:r>
              <a:rPr lang="sr-Latn-RS" b="0" strike="noStrike" spc="-1" dirty="0">
                <a:solidFill>
                  <a:srgbClr val="000000"/>
                </a:solidFill>
                <a:ea typeface="Calibri"/>
              </a:rPr>
              <a:t>3. konsolidacija: idarubicin 12 mg/m</a:t>
            </a:r>
            <a:r>
              <a:rPr lang="sr-Latn-RS" b="0" strike="noStrike" spc="-1" baseline="30000" dirty="0">
                <a:solidFill>
                  <a:srgbClr val="000000"/>
                </a:solidFill>
                <a:ea typeface="Calibri"/>
              </a:rPr>
              <a:t>2</a:t>
            </a:r>
            <a:r>
              <a:rPr lang="sr-Latn-RS" b="0" strike="noStrike" spc="-1" dirty="0">
                <a:solidFill>
                  <a:srgbClr val="000000"/>
                </a:solidFill>
                <a:ea typeface="Calibri"/>
              </a:rPr>
              <a:t> D1, citarabin 150 mg/m</a:t>
            </a:r>
            <a:r>
              <a:rPr lang="sr-Latn-RS" b="0" strike="noStrike" spc="-1" baseline="30000" dirty="0">
                <a:solidFill>
                  <a:srgbClr val="000000"/>
                </a:solidFill>
                <a:ea typeface="Calibri"/>
              </a:rPr>
              <a:t>2</a:t>
            </a:r>
            <a:r>
              <a:rPr lang="sr-Latn-RS" b="0" strike="noStrike" spc="-1" dirty="0">
                <a:solidFill>
                  <a:srgbClr val="000000"/>
                </a:solidFill>
                <a:ea typeface="Calibri"/>
              </a:rPr>
              <a:t>/8 h D1-4</a:t>
            </a:r>
            <a:endParaRPr lang="sr-Latn-RS" b="0" strike="noStrike" spc="-1" dirty="0">
              <a:solidFill>
                <a:srgbClr val="000000"/>
              </a:solidFill>
            </a:endParaRPr>
          </a:p>
          <a:p>
            <a:pPr marL="343080" indent="-342720">
              <a:lnSpc>
                <a:spcPct val="107000"/>
              </a:lnSpc>
              <a:spcBef>
                <a:spcPts val="1001"/>
              </a:spcBef>
              <a:spcAft>
                <a:spcPts val="799"/>
              </a:spcAft>
              <a:buClr>
                <a:srgbClr val="000000"/>
              </a:buClr>
              <a:buFont typeface="Symbol"/>
              <a:buChar char=""/>
            </a:pPr>
            <a:r>
              <a:rPr lang="sr-Latn-RS" b="1" u="sng" spc="-1" dirty="0">
                <a:solidFill>
                  <a:srgbClr val="000000"/>
                </a:solidFill>
                <a:ea typeface="Calibri"/>
              </a:rPr>
              <a:t>O</a:t>
            </a:r>
            <a:r>
              <a:rPr lang="sr-Latn-RS" b="1" u="sng" strike="noStrike" spc="-1" dirty="0">
                <a:solidFill>
                  <a:srgbClr val="000000"/>
                </a:solidFill>
                <a:ea typeface="Calibri"/>
              </a:rPr>
              <a:t>državanje</a:t>
            </a:r>
            <a:r>
              <a:rPr lang="sr-Latn-RS" b="0" strike="noStrike" spc="-1" dirty="0">
                <a:solidFill>
                  <a:srgbClr val="000000"/>
                </a:solidFill>
                <a:ea typeface="Calibri"/>
              </a:rPr>
              <a:t> </a:t>
            </a:r>
            <a:r>
              <a:rPr lang="sr-Latn-RS" spc="-1" dirty="0">
                <a:solidFill>
                  <a:srgbClr val="000000"/>
                </a:solidFill>
                <a:ea typeface="Calibri"/>
              </a:rPr>
              <a:t>2 godine -</a:t>
            </a:r>
            <a:r>
              <a:rPr lang="sr-Latn-RS" b="0" strike="noStrike" spc="-1" dirty="0">
                <a:solidFill>
                  <a:srgbClr val="000000"/>
                </a:solidFill>
                <a:ea typeface="Calibri"/>
              </a:rPr>
              <a:t> ATRA 45 mg/m²/d 15 dana (svaka 3 </a:t>
            </a:r>
            <a:r>
              <a:rPr lang="sr-Latn-RS" b="0" strike="noStrike" spc="-1" dirty="0" err="1">
                <a:solidFill>
                  <a:srgbClr val="000000"/>
                </a:solidFill>
                <a:ea typeface="Calibri"/>
              </a:rPr>
              <a:t>mjeseca</a:t>
            </a:r>
            <a:r>
              <a:rPr lang="sr-Latn-RS" b="0" strike="noStrike" spc="-1" dirty="0">
                <a:solidFill>
                  <a:srgbClr val="000000"/>
                </a:solidFill>
                <a:ea typeface="Calibri"/>
              </a:rPr>
              <a:t>); nakon </a:t>
            </a:r>
            <a:r>
              <a:rPr lang="sr-Latn-RS" b="0" strike="noStrike" spc="-1" dirty="0" err="1">
                <a:solidFill>
                  <a:srgbClr val="000000"/>
                </a:solidFill>
                <a:ea typeface="Calibri"/>
              </a:rPr>
              <a:t>ATRAe</a:t>
            </a:r>
            <a:r>
              <a:rPr lang="sr-Latn-RS" b="0" strike="noStrike" spc="-1" dirty="0">
                <a:solidFill>
                  <a:srgbClr val="000000"/>
                </a:solidFill>
                <a:ea typeface="Calibri"/>
              </a:rPr>
              <a:t> metotreksat 15 mg/ m²/d (tjedno), 6-mercaptopurin 50 mg/m²/d </a:t>
            </a:r>
          </a:p>
          <a:p>
            <a:pPr marL="360">
              <a:lnSpc>
                <a:spcPct val="107000"/>
              </a:lnSpc>
              <a:spcBef>
                <a:spcPts val="1001"/>
              </a:spcBef>
              <a:spcAft>
                <a:spcPts val="799"/>
              </a:spcAft>
              <a:buClr>
                <a:srgbClr val="000000"/>
              </a:buClr>
            </a:pPr>
            <a:endParaRPr lang="sr-Latn-RS" spc="-1" dirty="0">
              <a:solidFill>
                <a:srgbClr val="000000"/>
              </a:solidFill>
            </a:endParaRPr>
          </a:p>
          <a:p>
            <a:pPr marL="360">
              <a:lnSpc>
                <a:spcPct val="107000"/>
              </a:lnSpc>
              <a:spcBef>
                <a:spcPts val="1001"/>
              </a:spcBef>
              <a:spcAft>
                <a:spcPts val="799"/>
              </a:spcAft>
              <a:buClr>
                <a:srgbClr val="000000"/>
              </a:buClr>
            </a:pPr>
            <a:r>
              <a:rPr lang="sr-Latn-RS" strike="noStrike" spc="-1" dirty="0">
                <a:solidFill>
                  <a:srgbClr val="000000"/>
                </a:solidFill>
                <a:ea typeface="Calibri"/>
              </a:rPr>
              <a:t>*Bolesnici &lt;20 godina ATRA dnevna doza 25 mg/m</a:t>
            </a:r>
            <a:r>
              <a:rPr lang="sr-Latn-RS" b="0" strike="noStrike" spc="-1" baseline="30000" dirty="0">
                <a:solidFill>
                  <a:srgbClr val="000000"/>
                </a:solidFill>
                <a:ea typeface="Calibri"/>
              </a:rPr>
              <a:t>2</a:t>
            </a:r>
            <a:br>
              <a:rPr lang="sr-Latn-RS" b="0" strike="noStrike" spc="-1" baseline="30000" dirty="0">
                <a:solidFill>
                  <a:srgbClr val="000000"/>
                </a:solidFill>
                <a:ea typeface="Calibri"/>
              </a:rPr>
            </a:br>
            <a:r>
              <a:rPr lang="sr-Latn-RS" spc="-1" dirty="0">
                <a:solidFill>
                  <a:srgbClr val="000000"/>
                </a:solidFill>
                <a:ea typeface="Calibri"/>
              </a:rPr>
              <a:t>**</a:t>
            </a:r>
            <a:r>
              <a:rPr lang="sr-Latn-RS" b="0" strike="noStrike" spc="-1" dirty="0">
                <a:solidFill>
                  <a:srgbClr val="000000"/>
                </a:solidFill>
                <a:ea typeface="Calibri"/>
              </a:rPr>
              <a:t>Citološka punkcija KS 28. dan (morfologija) – ponavljati 1xtjedno do remisije</a:t>
            </a:r>
            <a:endParaRPr lang="sr-Latn-RS" strike="noStrike" spc="-1" dirty="0">
              <a:solidFill>
                <a:srgbClr val="000000"/>
              </a:solidFill>
              <a:ea typeface="Calibri"/>
            </a:endParaRPr>
          </a:p>
        </p:txBody>
      </p:sp>
      <p:sp>
        <p:nvSpPr>
          <p:cNvPr id="95" name="TextShape 3"/>
          <p:cNvSpPr txBox="1"/>
          <p:nvPr/>
        </p:nvSpPr>
        <p:spPr>
          <a:xfrm>
            <a:off x="8610480" y="6356520"/>
            <a:ext cx="2742840" cy="364680"/>
          </a:xfrm>
          <a:prstGeom prst="rect">
            <a:avLst/>
          </a:prstGeom>
          <a:noFill/>
          <a:ln>
            <a:noFill/>
          </a:ln>
        </p:spPr>
        <p:txBody>
          <a:bodyPr anchor="ctr">
            <a:noAutofit/>
          </a:bodyPr>
          <a:lstStyle/>
          <a:p>
            <a:pPr algn="r">
              <a:lnSpc>
                <a:spcPct val="100000"/>
              </a:lnSpc>
            </a:pPr>
            <a:fld id="{555078D9-1490-45BB-91A1-0A2925C64BF0}" type="slidenum">
              <a:rPr lang="hr-HR" sz="1200" b="0" strike="noStrike" spc="-1">
                <a:solidFill>
                  <a:srgbClr val="8B8B8B"/>
                </a:solidFill>
                <a:latin typeface="Calibri"/>
              </a:rPr>
              <a:t>7</a:t>
            </a:fld>
            <a:endParaRPr lang="hr-HR" sz="1200" b="0" strike="noStrike" spc="-1">
              <a:latin typeface="Times New Roman"/>
            </a:endParaRPr>
          </a:p>
        </p:txBody>
      </p:sp>
      <p:sp>
        <p:nvSpPr>
          <p:cNvPr id="2" name="Rezervirano mjesto broja slajda 1">
            <a:extLst>
              <a:ext uri="{FF2B5EF4-FFF2-40B4-BE49-F238E27FC236}">
                <a16:creationId xmlns:a16="http://schemas.microsoft.com/office/drawing/2014/main" id="{34838BE7-2DF7-4F95-F590-EECB8CDD1B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61A3F9-F782-43F7-AFAA-78911AD1AFE3}" type="slidenum">
              <a:rPr lang="hr-HR" smtClean="0"/>
              <a:t>7</a:t>
            </a:fld>
            <a:endParaRPr lang="hr-HR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F99EF35-1413-6CC1-AD02-65B19E4617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TextShape 1">
            <a:extLst>
              <a:ext uri="{FF2B5EF4-FFF2-40B4-BE49-F238E27FC236}">
                <a16:creationId xmlns:a16="http://schemas.microsoft.com/office/drawing/2014/main" id="{BBDD0A76-2ED0-1CBE-627F-3F87579D4995}"/>
              </a:ext>
            </a:extLst>
          </p:cNvPr>
          <p:cNvSpPr txBox="1"/>
          <p:nvPr/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9360">
            <a:solidFill>
              <a:schemeClr val="tx2">
                <a:lumMod val="75000"/>
                <a:lumOff val="25000"/>
              </a:schemeClr>
            </a:solidFill>
            <a:round/>
          </a:ln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sr-Latn-RS" sz="2800" strike="noStrike" spc="-1" dirty="0">
                <a:solidFill>
                  <a:schemeClr val="tx2">
                    <a:lumMod val="75000"/>
                    <a:lumOff val="25000"/>
                  </a:schemeClr>
                </a:solidFill>
                <a:latin typeface="+mj-lt"/>
                <a:ea typeface="Calibri"/>
              </a:rPr>
              <a:t>APL - bolesnici visokog rizika L&gt;10 (I.) dob 18-70 godina</a:t>
            </a:r>
            <a:endParaRPr lang="sr-Latn-RS" sz="2800" strike="noStrike" spc="-1" dirty="0">
              <a:solidFill>
                <a:schemeClr val="tx2">
                  <a:lumMod val="75000"/>
                  <a:lumOff val="25000"/>
                </a:schemeClr>
              </a:solidFill>
              <a:latin typeface="+mj-lt"/>
            </a:endParaRPr>
          </a:p>
        </p:txBody>
      </p:sp>
      <p:sp>
        <p:nvSpPr>
          <p:cNvPr id="94" name="TextShape 2">
            <a:extLst>
              <a:ext uri="{FF2B5EF4-FFF2-40B4-BE49-F238E27FC236}">
                <a16:creationId xmlns:a16="http://schemas.microsoft.com/office/drawing/2014/main" id="{2EB76D6F-83CF-2650-95FF-A0B56D90A071}"/>
              </a:ext>
            </a:extLst>
          </p:cNvPr>
          <p:cNvSpPr txBox="1"/>
          <p:nvPr/>
        </p:nvSpPr>
        <p:spPr>
          <a:xfrm>
            <a:off x="838080" y="1825560"/>
            <a:ext cx="10515240" cy="4350960"/>
          </a:xfrm>
          <a:prstGeom prst="rect">
            <a:avLst/>
          </a:prstGeom>
          <a:noFill/>
          <a:ln>
            <a:noFill/>
          </a:ln>
        </p:spPr>
        <p:txBody>
          <a:bodyPr>
            <a:noAutofit/>
          </a:bodyPr>
          <a:lstStyle/>
          <a:p>
            <a:pPr marL="343080" indent="-342720">
              <a:lnSpc>
                <a:spcPct val="107000"/>
              </a:lnSpc>
              <a:spcBef>
                <a:spcPts val="1001"/>
              </a:spcBef>
              <a:buClr>
                <a:srgbClr val="000000"/>
              </a:buClr>
              <a:buFont typeface="Symbol"/>
              <a:buChar char=""/>
            </a:pPr>
            <a:r>
              <a:rPr lang="sr-Latn-RS" b="1" strike="noStrike" spc="-1" dirty="0">
                <a:solidFill>
                  <a:srgbClr val="000000"/>
                </a:solidFill>
                <a:ea typeface="Calibri"/>
                <a:cs typeface="Calibri" panose="020F0502020204030204" pitchFamily="34" charset="0"/>
              </a:rPr>
              <a:t>Shema APOLLO –</a:t>
            </a:r>
            <a:r>
              <a:rPr lang="sr-Latn-RS" b="1" spc="-1" dirty="0">
                <a:solidFill>
                  <a:srgbClr val="000000"/>
                </a:solidFill>
                <a:ea typeface="Calibri"/>
                <a:cs typeface="Calibri" panose="020F0502020204030204" pitchFamily="34" charset="0"/>
              </a:rPr>
              <a:t> </a:t>
            </a:r>
            <a:r>
              <a:rPr lang="sr-Latn-RS" spc="-1" dirty="0">
                <a:solidFill>
                  <a:srgbClr val="000000"/>
                </a:solidFill>
                <a:ea typeface="Calibri"/>
                <a:cs typeface="Calibri" panose="020F0502020204030204" pitchFamily="34" charset="0"/>
              </a:rPr>
              <a:t>studija u tijeku, prelim. rezultati EHA24</a:t>
            </a:r>
            <a:endParaRPr lang="sr-Latn-RS" b="1" strike="noStrike" spc="-1" dirty="0">
              <a:solidFill>
                <a:srgbClr val="000000"/>
              </a:solidFill>
              <a:ea typeface="Calibri"/>
              <a:cs typeface="Calibri" panose="020F0502020204030204" pitchFamily="34" charset="0"/>
            </a:endParaRPr>
          </a:p>
          <a:p>
            <a:pPr marL="343080" indent="-342720">
              <a:lnSpc>
                <a:spcPct val="107000"/>
              </a:lnSpc>
              <a:spcBef>
                <a:spcPts val="1001"/>
              </a:spcBef>
              <a:buClr>
                <a:srgbClr val="000000"/>
              </a:buClr>
              <a:buFont typeface="Symbol"/>
              <a:buChar char=""/>
            </a:pPr>
            <a:r>
              <a:rPr lang="sr-Latn-RS" b="1" u="sng" spc="-1" dirty="0">
                <a:solidFill>
                  <a:srgbClr val="000000"/>
                </a:solidFill>
                <a:cs typeface="Calibri" panose="020F0502020204030204" pitchFamily="34" charset="0"/>
              </a:rPr>
              <a:t>Indukcija IDA+ATRA+ATO*</a:t>
            </a:r>
            <a:br>
              <a:rPr u="sng" dirty="0">
                <a:cs typeface="Calibri" panose="020F0502020204030204" pitchFamily="34" charset="0"/>
              </a:rPr>
            </a:br>
            <a:r>
              <a:rPr lang="sr-Latn-RS" b="1" strike="noStrike" spc="-1" dirty="0">
                <a:solidFill>
                  <a:srgbClr val="000000"/>
                </a:solidFill>
                <a:ea typeface="Calibri"/>
                <a:cs typeface="Calibri" panose="020F0502020204030204" pitchFamily="34" charset="0"/>
              </a:rPr>
              <a:t>IDA</a:t>
            </a:r>
            <a:r>
              <a:rPr lang="sr-Latn-RS" b="0" strike="noStrike" spc="-1" dirty="0">
                <a:solidFill>
                  <a:srgbClr val="000000"/>
                </a:solidFill>
                <a:ea typeface="Calibri"/>
                <a:cs typeface="Calibri" panose="020F0502020204030204" pitchFamily="34" charset="0"/>
              </a:rPr>
              <a:t> 12 mg/m2 iv/20’ D1,3 + </a:t>
            </a:r>
            <a:r>
              <a:rPr lang="sr-Latn-RS" b="1" strike="noStrike" spc="-1" dirty="0">
                <a:solidFill>
                  <a:srgbClr val="000000"/>
                </a:solidFill>
                <a:ea typeface="Calibri"/>
                <a:cs typeface="Calibri" panose="020F0502020204030204" pitchFamily="34" charset="0"/>
              </a:rPr>
              <a:t>ATRA</a:t>
            </a:r>
            <a:r>
              <a:rPr lang="sr-Latn-RS" b="0" strike="noStrike" spc="-1" dirty="0">
                <a:solidFill>
                  <a:srgbClr val="000000"/>
                </a:solidFill>
                <a:ea typeface="Calibri"/>
                <a:cs typeface="Calibri" panose="020F0502020204030204" pitchFamily="34" charset="0"/>
              </a:rPr>
              <a:t> 45 mg/m2** D1-28 (max D60) + </a:t>
            </a:r>
            <a:r>
              <a:rPr lang="sr-Latn-RS" b="1" strike="noStrike" spc="-1" dirty="0">
                <a:solidFill>
                  <a:srgbClr val="000000"/>
                </a:solidFill>
                <a:ea typeface="Calibri"/>
                <a:cs typeface="Calibri" panose="020F0502020204030204" pitchFamily="34" charset="0"/>
              </a:rPr>
              <a:t>ATO</a:t>
            </a:r>
            <a:r>
              <a:rPr lang="sr-Latn-RS" b="0" strike="noStrike" spc="-1" dirty="0">
                <a:solidFill>
                  <a:srgbClr val="000000"/>
                </a:solidFill>
                <a:ea typeface="Calibri"/>
                <a:cs typeface="Calibri" panose="020F0502020204030204" pitchFamily="34" charset="0"/>
              </a:rPr>
              <a:t> 0.15 mg</a:t>
            </a:r>
            <a:r>
              <a:rPr lang="sr-Latn-RS" spc="-1" dirty="0">
                <a:solidFill>
                  <a:srgbClr val="000000"/>
                </a:solidFill>
                <a:ea typeface="Calibri"/>
              </a:rPr>
              <a:t> /kg</a:t>
            </a:r>
            <a:r>
              <a:rPr lang="sr-Latn-RS" b="0" strike="noStrike" spc="-1" dirty="0">
                <a:solidFill>
                  <a:srgbClr val="000000"/>
                </a:solidFill>
                <a:ea typeface="Calibri"/>
                <a:cs typeface="Calibri" panose="020F0502020204030204" pitchFamily="34" charset="0"/>
              </a:rPr>
              <a:t> iv/2h D5-28 (max D60</a:t>
            </a:r>
            <a:r>
              <a:rPr lang="sr-Latn-RS" spc="-1" baseline="30000" dirty="0">
                <a:solidFill>
                  <a:srgbClr val="000000"/>
                </a:solidFill>
                <a:ea typeface="Calibri"/>
                <a:cs typeface="Calibri" panose="020F0502020204030204" pitchFamily="34" charset="0"/>
              </a:rPr>
              <a:t>§</a:t>
            </a:r>
            <a:r>
              <a:rPr lang="sr-Latn-RS" b="0" strike="noStrike" spc="-1" dirty="0">
                <a:solidFill>
                  <a:srgbClr val="000000"/>
                </a:solidFill>
                <a:ea typeface="Calibri"/>
                <a:cs typeface="Calibri" panose="020F0502020204030204" pitchFamily="34" charset="0"/>
              </a:rPr>
              <a:t>)</a:t>
            </a:r>
          </a:p>
          <a:p>
            <a:pPr marL="343080" indent="-342720">
              <a:lnSpc>
                <a:spcPct val="107000"/>
              </a:lnSpc>
              <a:spcBef>
                <a:spcPts val="1001"/>
              </a:spcBef>
              <a:buClr>
                <a:srgbClr val="000000"/>
              </a:buClr>
              <a:buFont typeface="Symbol"/>
              <a:buChar char=""/>
            </a:pPr>
            <a:r>
              <a:rPr lang="sr-Latn-RS" b="1" u="sng" strike="noStrike" spc="-1" dirty="0">
                <a:solidFill>
                  <a:srgbClr val="000000"/>
                </a:solidFill>
                <a:ea typeface="Calibri"/>
                <a:cs typeface="Calibri" panose="020F0502020204030204" pitchFamily="34" charset="0"/>
              </a:rPr>
              <a:t>Konsolidacija ATRA+ATO* </a:t>
            </a:r>
            <a:r>
              <a:rPr lang="sr-Latn-RS" b="0" strike="noStrike" spc="-1" dirty="0">
                <a:solidFill>
                  <a:srgbClr val="000000"/>
                </a:solidFill>
                <a:ea typeface="Calibri"/>
                <a:cs typeface="Calibri" panose="020F0502020204030204" pitchFamily="34" charset="0"/>
              </a:rPr>
              <a:t>treba započeti nakon hematološkog oporavka i čine je četiri 8-tjedna konsolidacijska ciklusa</a:t>
            </a:r>
            <a:br>
              <a:rPr lang="sr-Latn-RS" dirty="0">
                <a:cs typeface="Calibri" panose="020F0502020204030204" pitchFamily="34" charset="0"/>
              </a:rPr>
            </a:br>
            <a:r>
              <a:rPr lang="sr-Latn-RS" b="0" strike="noStrike" spc="-1" dirty="0">
                <a:solidFill>
                  <a:srgbClr val="000000"/>
                </a:solidFill>
                <a:ea typeface="Calibri"/>
                <a:cs typeface="Calibri" panose="020F0502020204030204" pitchFamily="34" charset="0"/>
              </a:rPr>
              <a:t>ATRA 45 mg/m</a:t>
            </a:r>
            <a:r>
              <a:rPr lang="sr-Latn-RS" b="0" strike="noStrike" spc="-1" baseline="30000" dirty="0">
                <a:solidFill>
                  <a:srgbClr val="000000"/>
                </a:solidFill>
                <a:ea typeface="Calibri"/>
                <a:cs typeface="Calibri" panose="020F0502020204030204" pitchFamily="34" charset="0"/>
              </a:rPr>
              <a:t>2</a:t>
            </a:r>
            <a:r>
              <a:rPr lang="sr-Latn-RS" b="0" strike="noStrike" spc="-1" dirty="0">
                <a:solidFill>
                  <a:srgbClr val="000000"/>
                </a:solidFill>
                <a:ea typeface="Calibri"/>
                <a:cs typeface="Calibri" panose="020F0502020204030204" pitchFamily="34" charset="0"/>
              </a:rPr>
              <a:t> u dvije doze kroz 2 tjedna svaka 4 tjedna do ukupno 7 ciklusa, ATO 0.15 </a:t>
            </a:r>
            <a:r>
              <a:rPr lang="sr-Latn-RS" b="0" strike="noStrike" spc="-1">
                <a:solidFill>
                  <a:srgbClr val="000000"/>
                </a:solidFill>
                <a:ea typeface="Calibri"/>
                <a:cs typeface="Calibri" panose="020F0502020204030204" pitchFamily="34" charset="0"/>
              </a:rPr>
              <a:t>mg</a:t>
            </a:r>
            <a:r>
              <a:rPr lang="sr-Latn-RS" spc="-1">
                <a:solidFill>
                  <a:srgbClr val="000000"/>
                </a:solidFill>
                <a:ea typeface="Calibri"/>
              </a:rPr>
              <a:t> /kg</a:t>
            </a:r>
            <a:r>
              <a:rPr lang="sr-Latn-RS" b="0" strike="noStrike" spc="-1">
                <a:solidFill>
                  <a:srgbClr val="000000"/>
                </a:solidFill>
                <a:ea typeface="Calibri"/>
                <a:cs typeface="Calibri" panose="020F0502020204030204" pitchFamily="34" charset="0"/>
              </a:rPr>
              <a:t> </a:t>
            </a:r>
            <a:r>
              <a:rPr lang="sr-Latn-RS" b="0" strike="noStrike" spc="-1" dirty="0">
                <a:solidFill>
                  <a:srgbClr val="000000"/>
                </a:solidFill>
                <a:ea typeface="Calibri"/>
                <a:cs typeface="Calibri" panose="020F0502020204030204" pitchFamily="34" charset="0"/>
              </a:rPr>
              <a:t>iv 5 dana u tjednu kroz 4 tjedna svakih 8 tjedana do ukupno 4 ciklusa</a:t>
            </a:r>
            <a:endParaRPr lang="sr-Latn-RS" b="0" strike="noStrike" spc="-1" dirty="0">
              <a:solidFill>
                <a:srgbClr val="000000"/>
              </a:solidFill>
              <a:cs typeface="Calibri" panose="020F0502020204030204" pitchFamily="34" charset="0"/>
            </a:endParaRPr>
          </a:p>
          <a:p>
            <a:pPr marL="343080" indent="-342720">
              <a:lnSpc>
                <a:spcPct val="107000"/>
              </a:lnSpc>
              <a:spcBef>
                <a:spcPts val="1001"/>
              </a:spcBef>
              <a:buClr>
                <a:srgbClr val="000000"/>
              </a:buClr>
              <a:buFont typeface="Symbol"/>
              <a:buChar char=""/>
            </a:pPr>
            <a:endParaRPr lang="sr-Latn-RS" b="0" strike="noStrike" spc="-1" dirty="0">
              <a:solidFill>
                <a:srgbClr val="000000"/>
              </a:solidFill>
              <a:cs typeface="Calibri" panose="020F0502020204030204" pitchFamily="34" charset="0"/>
            </a:endParaRPr>
          </a:p>
          <a:p>
            <a:pPr marL="343080" indent="-342720">
              <a:lnSpc>
                <a:spcPct val="107000"/>
              </a:lnSpc>
              <a:spcBef>
                <a:spcPts val="1001"/>
              </a:spcBef>
              <a:buClr>
                <a:srgbClr val="000000"/>
              </a:buClr>
              <a:buFont typeface="Symbol"/>
              <a:buChar char=""/>
            </a:pPr>
            <a:endParaRPr lang="sr-Latn-RS" spc="-1" dirty="0">
              <a:solidFill>
                <a:srgbClr val="000000"/>
              </a:solidFill>
              <a:cs typeface="Calibri" panose="020F0502020204030204" pitchFamily="34" charset="0"/>
            </a:endParaRPr>
          </a:p>
          <a:p>
            <a:pPr marL="360">
              <a:lnSpc>
                <a:spcPct val="107000"/>
              </a:lnSpc>
              <a:spcBef>
                <a:spcPts val="1001"/>
              </a:spcBef>
              <a:buClr>
                <a:srgbClr val="000000"/>
              </a:buClr>
            </a:pPr>
            <a:r>
              <a:rPr lang="sr-Latn-RS" b="0" strike="noStrike" spc="-1" dirty="0">
                <a:solidFill>
                  <a:srgbClr val="000000"/>
                </a:solidFill>
                <a:cs typeface="Calibri" panose="020F0502020204030204" pitchFamily="34" charset="0"/>
              </a:rPr>
              <a:t>*ATO nije na listi EMA/HZZO za ovu indikaciju</a:t>
            </a:r>
            <a:br>
              <a:rPr lang="sr-Latn-RS" b="0" strike="noStrike" spc="-1" dirty="0">
                <a:solidFill>
                  <a:srgbClr val="000000"/>
                </a:solidFill>
                <a:cs typeface="Calibri" panose="020F0502020204030204" pitchFamily="34" charset="0"/>
              </a:rPr>
            </a:br>
            <a:r>
              <a:rPr lang="sr-Latn-RS" b="0" strike="noStrike" spc="-1" dirty="0">
                <a:solidFill>
                  <a:srgbClr val="000000"/>
                </a:solidFill>
                <a:cs typeface="Calibri" panose="020F0502020204030204" pitchFamily="34" charset="0"/>
              </a:rPr>
              <a:t>**</a:t>
            </a:r>
            <a:r>
              <a:rPr lang="sr-Latn-RS" strike="noStrike" spc="-1" dirty="0">
                <a:solidFill>
                  <a:srgbClr val="000000"/>
                </a:solidFill>
                <a:ea typeface="Calibri"/>
              </a:rPr>
              <a:t> Bolesnici &lt;20 godina ATRA dnevna doza 25 mg/m</a:t>
            </a:r>
            <a:r>
              <a:rPr lang="sr-Latn-RS" b="0" strike="noStrike" spc="-1" baseline="30000" dirty="0">
                <a:solidFill>
                  <a:srgbClr val="000000"/>
                </a:solidFill>
                <a:ea typeface="Calibri"/>
              </a:rPr>
              <a:t>2</a:t>
            </a:r>
            <a:br>
              <a:rPr lang="sr-Latn-RS" b="0" strike="noStrike" spc="-1" dirty="0">
                <a:solidFill>
                  <a:srgbClr val="000000"/>
                </a:solidFill>
                <a:cs typeface="Calibri" panose="020F0502020204030204" pitchFamily="34" charset="0"/>
              </a:rPr>
            </a:br>
            <a:r>
              <a:rPr lang="sr-Latn-RS" spc="-1" baseline="30000" dirty="0">
                <a:solidFill>
                  <a:srgbClr val="000000"/>
                </a:solidFill>
                <a:ea typeface="Calibri"/>
                <a:cs typeface="Calibri" panose="020F0502020204030204" pitchFamily="34" charset="0"/>
              </a:rPr>
              <a:t>§</a:t>
            </a:r>
            <a:r>
              <a:rPr lang="sr-Latn-RS" b="0" strike="noStrike" spc="-1" dirty="0">
                <a:solidFill>
                  <a:srgbClr val="000000"/>
                </a:solidFill>
                <a:ea typeface="Calibri"/>
              </a:rPr>
              <a:t>Citološka punkcija KS 28-35. dan (morfologija) – ponavljati 1xtjedno do remisije</a:t>
            </a:r>
            <a:endParaRPr lang="sr-Latn-RS" b="0" strike="noStrike" spc="-1" dirty="0">
              <a:solidFill>
                <a:srgbClr val="000000"/>
              </a:solidFill>
              <a:cs typeface="Calibri" panose="020F0502020204030204" pitchFamily="34" charset="0"/>
            </a:endParaRPr>
          </a:p>
        </p:txBody>
      </p:sp>
      <p:sp>
        <p:nvSpPr>
          <p:cNvPr id="95" name="TextShape 3">
            <a:extLst>
              <a:ext uri="{FF2B5EF4-FFF2-40B4-BE49-F238E27FC236}">
                <a16:creationId xmlns:a16="http://schemas.microsoft.com/office/drawing/2014/main" id="{9F73B0CA-2D3F-61DC-5D38-ECB98262177B}"/>
              </a:ext>
            </a:extLst>
          </p:cNvPr>
          <p:cNvSpPr txBox="1"/>
          <p:nvPr/>
        </p:nvSpPr>
        <p:spPr>
          <a:xfrm>
            <a:off x="8610480" y="6356520"/>
            <a:ext cx="2742840" cy="364680"/>
          </a:xfrm>
          <a:prstGeom prst="rect">
            <a:avLst/>
          </a:prstGeom>
          <a:noFill/>
          <a:ln>
            <a:noFill/>
          </a:ln>
        </p:spPr>
        <p:txBody>
          <a:bodyPr anchor="ctr">
            <a:noAutofit/>
          </a:bodyPr>
          <a:lstStyle/>
          <a:p>
            <a:pPr algn="r">
              <a:lnSpc>
                <a:spcPct val="100000"/>
              </a:lnSpc>
            </a:pPr>
            <a:fld id="{555078D9-1490-45BB-91A1-0A2925C64BF0}" type="slidenum">
              <a:rPr lang="hr-HR" sz="1200" b="0" strike="noStrike" spc="-1">
                <a:solidFill>
                  <a:srgbClr val="8B8B8B"/>
                </a:solidFill>
                <a:latin typeface="Calibri"/>
              </a:rPr>
              <a:t>8</a:t>
            </a:fld>
            <a:endParaRPr lang="hr-HR" sz="1200" b="0" strike="noStrike" spc="-1">
              <a:latin typeface="Times New Roman"/>
            </a:endParaRPr>
          </a:p>
        </p:txBody>
      </p:sp>
      <p:sp>
        <p:nvSpPr>
          <p:cNvPr id="2" name="Rezervirano mjesto broja slajda 1">
            <a:extLst>
              <a:ext uri="{FF2B5EF4-FFF2-40B4-BE49-F238E27FC236}">
                <a16:creationId xmlns:a16="http://schemas.microsoft.com/office/drawing/2014/main" id="{EF3F71DD-F3DE-49D7-6C6D-46A0DF7FE0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61A3F9-F782-43F7-AFAA-78911AD1AFE3}" type="slidenum">
              <a:rPr lang="hr-HR" smtClean="0"/>
              <a:t>8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07168429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TextShape 1"/>
          <p:cNvSpPr txBox="1"/>
          <p:nvPr/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9360">
            <a:solidFill>
              <a:schemeClr val="tx2">
                <a:lumMod val="75000"/>
                <a:lumOff val="25000"/>
              </a:schemeClr>
            </a:solidFill>
            <a:round/>
          </a:ln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sr-Latn-RS" sz="2800" spc="-1" dirty="0">
                <a:solidFill>
                  <a:schemeClr val="tx2">
                    <a:lumMod val="75000"/>
                    <a:lumOff val="25000"/>
                  </a:schemeClr>
                </a:solidFill>
                <a:latin typeface="+mj-lt"/>
              </a:rPr>
              <a:t>Stariji bolesnici i bolesnici s komorbiditetima</a:t>
            </a:r>
            <a:endParaRPr lang="sr-Latn-RS" sz="2800" strike="noStrike" spc="-1" dirty="0">
              <a:solidFill>
                <a:schemeClr val="tx2">
                  <a:lumMod val="75000"/>
                  <a:lumOff val="25000"/>
                </a:schemeClr>
              </a:solidFill>
              <a:latin typeface="+mj-lt"/>
            </a:endParaRPr>
          </a:p>
        </p:txBody>
      </p:sp>
      <p:sp>
        <p:nvSpPr>
          <p:cNvPr id="97" name="TextShape 2"/>
          <p:cNvSpPr txBox="1"/>
          <p:nvPr/>
        </p:nvSpPr>
        <p:spPr>
          <a:xfrm>
            <a:off x="838080" y="1825560"/>
            <a:ext cx="10515240" cy="4350960"/>
          </a:xfrm>
          <a:prstGeom prst="rect">
            <a:avLst/>
          </a:prstGeom>
          <a:noFill/>
          <a:ln>
            <a:noFill/>
          </a:ln>
        </p:spPr>
        <p:txBody>
          <a:bodyPr>
            <a:noAutofit/>
          </a:bodyPr>
          <a:lstStyle/>
          <a:p>
            <a:pPr marL="228600" indent="-22824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sr-Latn-RS" b="1" strike="noStrike" spc="-1" dirty="0">
                <a:solidFill>
                  <a:schemeClr val="tx2">
                    <a:lumMod val="75000"/>
                    <a:lumOff val="25000"/>
                  </a:schemeClr>
                </a:solidFill>
                <a:ea typeface="Calibri"/>
              </a:rPr>
              <a:t>Stariji bolesnici </a:t>
            </a:r>
            <a:r>
              <a:rPr lang="sr-Latn-RS" b="0" strike="noStrike" spc="-1" dirty="0">
                <a:solidFill>
                  <a:srgbClr val="000000"/>
                </a:solidFill>
                <a:ea typeface="Calibri"/>
              </a:rPr>
              <a:t>(&gt;60-70 g)</a:t>
            </a:r>
          </a:p>
          <a:p>
            <a:pPr marL="685800" lvl="1" indent="-228240">
              <a:lnSpc>
                <a:spcPct val="90000"/>
              </a:lnSpc>
              <a:spcBef>
                <a:spcPts val="600"/>
              </a:spcBef>
              <a:buClr>
                <a:srgbClr val="000000"/>
              </a:buClr>
              <a:buFont typeface="Arial"/>
              <a:buChar char="•"/>
            </a:pPr>
            <a:r>
              <a:rPr lang="sr-Latn-RS" b="0" strike="noStrike" spc="-1" dirty="0">
                <a:solidFill>
                  <a:srgbClr val="000000"/>
                </a:solidFill>
                <a:ea typeface="Calibri"/>
              </a:rPr>
              <a:t>Terapija ovisno o kategoriji rizika i komorbiditetima</a:t>
            </a:r>
          </a:p>
          <a:p>
            <a:pPr marL="685800" lvl="1" indent="-228240">
              <a:lnSpc>
                <a:spcPct val="90000"/>
              </a:lnSpc>
              <a:buClr>
                <a:srgbClr val="000000"/>
              </a:buClr>
              <a:buFont typeface="Arial"/>
              <a:buChar char="•"/>
            </a:pPr>
            <a:r>
              <a:rPr lang="sr-Latn-RS" spc="-1" dirty="0">
                <a:solidFill>
                  <a:srgbClr val="000000"/>
                </a:solidFill>
              </a:rPr>
              <a:t>Kod liječenja s ATRA u kombinaciji s antraciklinima – prilagodbe doze:</a:t>
            </a:r>
          </a:p>
          <a:p>
            <a:pPr marL="1143000" lvl="2" indent="-247650">
              <a:lnSpc>
                <a:spcPct val="90000"/>
              </a:lnSpc>
              <a:buClr>
                <a:srgbClr val="000000"/>
              </a:buClr>
              <a:buFont typeface="Arial"/>
              <a:buChar char="•"/>
            </a:pPr>
            <a:r>
              <a:rPr lang="sr-Latn-RS" b="0" strike="noStrike" spc="-1" dirty="0">
                <a:solidFill>
                  <a:srgbClr val="000000"/>
                </a:solidFill>
                <a:ea typeface="Calibri"/>
              </a:rPr>
              <a:t>U indukciji ATRA 45 mg/m</a:t>
            </a:r>
            <a:r>
              <a:rPr lang="sr-Latn-RS" b="0" strike="noStrike" spc="-1" baseline="30000" dirty="0">
                <a:solidFill>
                  <a:srgbClr val="000000"/>
                </a:solidFill>
                <a:ea typeface="Calibri"/>
              </a:rPr>
              <a:t>2</a:t>
            </a:r>
            <a:r>
              <a:rPr lang="sr-Latn-RS" b="0" strike="noStrike" spc="-1" dirty="0">
                <a:solidFill>
                  <a:srgbClr val="000000"/>
                </a:solidFill>
                <a:ea typeface="Calibri"/>
              </a:rPr>
              <a:t>+ idarubicin 12 mg/m2 D2,4,6; do remisije (&gt;70 g.)*</a:t>
            </a:r>
            <a:endParaRPr lang="sr-Latn-RS" b="0" strike="noStrike" spc="-1" dirty="0">
              <a:solidFill>
                <a:srgbClr val="000000"/>
              </a:solidFill>
            </a:endParaRPr>
          </a:p>
          <a:p>
            <a:pPr marL="1143000" lvl="2" indent="-247650">
              <a:lnSpc>
                <a:spcPct val="90000"/>
              </a:lnSpc>
              <a:buClr>
                <a:srgbClr val="000000"/>
              </a:buClr>
              <a:buFont typeface="Arial"/>
              <a:buChar char="•"/>
            </a:pPr>
            <a:r>
              <a:rPr lang="sr-Latn-RS" spc="-1" dirty="0">
                <a:solidFill>
                  <a:srgbClr val="000000"/>
                </a:solidFill>
                <a:ea typeface="Calibri"/>
              </a:rPr>
              <a:t>B</a:t>
            </a:r>
            <a:r>
              <a:rPr lang="sr-Latn-RS" b="0" strike="noStrike" spc="-1" dirty="0">
                <a:solidFill>
                  <a:srgbClr val="000000"/>
                </a:solidFill>
                <a:ea typeface="Calibri"/>
              </a:rPr>
              <a:t>olesnici visokog rizika </a:t>
            </a:r>
            <a:r>
              <a:rPr lang="sr-Latn-RS" b="0" u="sng" strike="noStrike" spc="-1" dirty="0">
                <a:solidFill>
                  <a:srgbClr val="000000"/>
                </a:solidFill>
                <a:uFillTx/>
                <a:ea typeface="Calibri"/>
              </a:rPr>
              <a:t>&gt;</a:t>
            </a:r>
            <a:r>
              <a:rPr lang="sr-Latn-RS" b="0" strike="noStrike" spc="-1" dirty="0">
                <a:solidFill>
                  <a:srgbClr val="000000"/>
                </a:solidFill>
                <a:ea typeface="Calibri"/>
              </a:rPr>
              <a:t>60 g: konsolidacije kao niski rizik s nižim vrijednostima trombocita</a:t>
            </a:r>
            <a:endParaRPr lang="sr-Latn-RS" spc="-1" dirty="0">
              <a:solidFill>
                <a:srgbClr val="000000"/>
              </a:solidFill>
            </a:endParaRPr>
          </a:p>
          <a:p>
            <a:pPr marL="228600" indent="-228240">
              <a:lnSpc>
                <a:spcPct val="90000"/>
              </a:lnSpc>
              <a:spcBef>
                <a:spcPts val="1000"/>
              </a:spcBef>
              <a:buClr>
                <a:srgbClr val="000000"/>
              </a:buClr>
              <a:buFont typeface="Arial"/>
              <a:buChar char="•"/>
            </a:pPr>
            <a:r>
              <a:rPr lang="sr-Latn-RS" b="1" spc="-1" dirty="0">
                <a:solidFill>
                  <a:schemeClr val="tx2">
                    <a:lumMod val="75000"/>
                    <a:lumOff val="25000"/>
                  </a:schemeClr>
                </a:solidFill>
              </a:rPr>
              <a:t>Bolesnici s teškim komorbiditetima koji</a:t>
            </a:r>
            <a:r>
              <a:rPr lang="sr-Latn-RS" b="1" spc="-1" dirty="0">
                <a:solidFill>
                  <a:srgbClr val="000000"/>
                </a:solidFill>
              </a:rPr>
              <a:t> </a:t>
            </a:r>
            <a:r>
              <a:rPr lang="sr-Latn-RS" b="1" spc="-1" dirty="0">
                <a:solidFill>
                  <a:schemeClr val="tx2">
                    <a:lumMod val="75000"/>
                    <a:lumOff val="25000"/>
                  </a:schemeClr>
                </a:solidFill>
              </a:rPr>
              <a:t>ne mogu primiti </a:t>
            </a:r>
            <a:r>
              <a:rPr lang="sr-Latn-RS" b="1" spc="-1" dirty="0" err="1">
                <a:solidFill>
                  <a:schemeClr val="tx2">
                    <a:lumMod val="75000"/>
                    <a:lumOff val="25000"/>
                  </a:schemeClr>
                </a:solidFill>
              </a:rPr>
              <a:t>kemoterapiju</a:t>
            </a:r>
            <a:r>
              <a:rPr lang="sr-Latn-RS" b="1" spc="-1" dirty="0">
                <a:solidFill>
                  <a:schemeClr val="tx2">
                    <a:lumMod val="75000"/>
                    <a:lumOff val="25000"/>
                  </a:schemeClr>
                </a:solidFill>
              </a:rPr>
              <a:t> </a:t>
            </a:r>
            <a:r>
              <a:rPr lang="sr-Latn-RS" b="1" spc="-1" dirty="0" err="1">
                <a:solidFill>
                  <a:schemeClr val="tx2">
                    <a:lumMod val="75000"/>
                    <a:lumOff val="25000"/>
                  </a:schemeClr>
                </a:solidFill>
              </a:rPr>
              <a:t>antraciklinima</a:t>
            </a:r>
            <a:r>
              <a:rPr lang="sr-Latn-RS" b="1" spc="-1" dirty="0">
                <a:solidFill>
                  <a:schemeClr val="tx2">
                    <a:lumMod val="75000"/>
                    <a:lumOff val="25000"/>
                  </a:schemeClr>
                </a:solidFill>
              </a:rPr>
              <a:t> </a:t>
            </a:r>
            <a:r>
              <a:rPr lang="sr-Latn-RS" spc="-1" dirty="0">
                <a:solidFill>
                  <a:srgbClr val="000000"/>
                </a:solidFill>
              </a:rPr>
              <a:t>trebaju primiti terapiju na bazi ATO</a:t>
            </a:r>
          </a:p>
          <a:p>
            <a:pPr marL="228600" indent="-228240">
              <a:lnSpc>
                <a:spcPct val="90000"/>
              </a:lnSpc>
              <a:spcBef>
                <a:spcPts val="1000"/>
              </a:spcBef>
              <a:buClr>
                <a:srgbClr val="000000"/>
              </a:buClr>
              <a:buFont typeface="Arial"/>
              <a:buChar char="•"/>
            </a:pPr>
            <a:r>
              <a:rPr lang="sr-Latn-RS" b="1" spc="-1" dirty="0">
                <a:solidFill>
                  <a:schemeClr val="tx2">
                    <a:lumMod val="75000"/>
                    <a:lumOff val="25000"/>
                  </a:schemeClr>
                </a:solidFill>
              </a:rPr>
              <a:t>Srčani bolesnici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hr-HR" dirty="0"/>
              <a:t>Niska EF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hr-HR" sz="1600" dirty="0"/>
              <a:t>ATRA-ATO-GO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hr-HR" dirty="0"/>
              <a:t>Produljeni </a:t>
            </a:r>
            <a:r>
              <a:rPr lang="hr-HR" dirty="0" err="1"/>
              <a:t>QTc</a:t>
            </a:r>
            <a:endParaRPr lang="hr-HR" dirty="0"/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hr-HR" sz="1600" dirty="0"/>
              <a:t>ATRA-GO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hr-HR" sz="1600" dirty="0"/>
              <a:t>ATRA-DNR-ARAC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hr-HR" sz="1600" dirty="0"/>
              <a:t>ATRA-IDA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hr-HR" sz="1600" dirty="0"/>
          </a:p>
          <a:p>
            <a:r>
              <a:rPr lang="sr-Latn-RS" sz="1600" spc="-1" dirty="0">
                <a:solidFill>
                  <a:srgbClr val="000000"/>
                </a:solidFill>
                <a:ea typeface="Calibri"/>
              </a:rPr>
              <a:t>*</a:t>
            </a:r>
            <a:r>
              <a:rPr lang="sr-Latn-RS" sz="1600" b="0" strike="noStrike" spc="-1" dirty="0">
                <a:solidFill>
                  <a:srgbClr val="000000"/>
                </a:solidFill>
                <a:ea typeface="Calibri"/>
              </a:rPr>
              <a:t>Citološka punkcija KS 28. dan (morfologija) – ponavljati 1xtjedno do remisije</a:t>
            </a:r>
            <a:endParaRPr lang="hr-HR" sz="1600" dirty="0"/>
          </a:p>
        </p:txBody>
      </p:sp>
      <p:sp>
        <p:nvSpPr>
          <p:cNvPr id="98" name="TextShape 3"/>
          <p:cNvSpPr txBox="1"/>
          <p:nvPr/>
        </p:nvSpPr>
        <p:spPr>
          <a:xfrm>
            <a:off x="8610480" y="6356520"/>
            <a:ext cx="2742840" cy="364680"/>
          </a:xfrm>
          <a:prstGeom prst="rect">
            <a:avLst/>
          </a:prstGeom>
          <a:noFill/>
          <a:ln>
            <a:noFill/>
          </a:ln>
        </p:spPr>
        <p:txBody>
          <a:bodyPr anchor="ctr">
            <a:noAutofit/>
          </a:bodyPr>
          <a:lstStyle/>
          <a:p>
            <a:pPr algn="r">
              <a:lnSpc>
                <a:spcPct val="100000"/>
              </a:lnSpc>
            </a:pPr>
            <a:fld id="{9AD42B81-D1B4-49EB-B68C-43589D81F253}" type="slidenum">
              <a:rPr lang="hr-HR" sz="1200" b="0" strike="noStrike" spc="-1">
                <a:solidFill>
                  <a:srgbClr val="8B8B8B"/>
                </a:solidFill>
                <a:latin typeface="Calibri"/>
              </a:rPr>
              <a:t>9</a:t>
            </a:fld>
            <a:endParaRPr lang="hr-HR" sz="1200" b="0" strike="noStrike" spc="-1">
              <a:latin typeface="Times New Roman"/>
            </a:endParaRPr>
          </a:p>
        </p:txBody>
      </p:sp>
      <p:sp>
        <p:nvSpPr>
          <p:cNvPr id="2" name="Rezervirano mjesto broja slajda 1">
            <a:extLst>
              <a:ext uri="{FF2B5EF4-FFF2-40B4-BE49-F238E27FC236}">
                <a16:creationId xmlns:a16="http://schemas.microsoft.com/office/drawing/2014/main" id="{170D09C2-5772-347C-12FB-37DFDD8BEA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61A3F9-F782-43F7-AFAA-78911AD1AFE3}" type="slidenum">
              <a:rPr lang="hr-HR" smtClean="0"/>
              <a:t>9</a:t>
            </a:fld>
            <a:endParaRPr lang="hr-HR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sustava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Tema sustava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20654</TotalTime>
  <Words>2633</Words>
  <Application>Microsoft Office PowerPoint</Application>
  <PresentationFormat>Široki zaslon</PresentationFormat>
  <Paragraphs>200</Paragraphs>
  <Slides>18</Slides>
  <Notes>0</Notes>
  <HiddenSlides>0</HiddenSlides>
  <MMClips>0</MMClips>
  <ScaleCrop>false</ScaleCrop>
  <HeadingPairs>
    <vt:vector size="6" baseType="variant">
      <vt:variant>
        <vt:lpstr>Korišteni fontovi</vt:lpstr>
      </vt:variant>
      <vt:variant>
        <vt:i4>6</vt:i4>
      </vt:variant>
      <vt:variant>
        <vt:lpstr>Tema</vt:lpstr>
      </vt:variant>
      <vt:variant>
        <vt:i4>1</vt:i4>
      </vt:variant>
      <vt:variant>
        <vt:lpstr>Naslovi slajdova</vt:lpstr>
      </vt:variant>
      <vt:variant>
        <vt:i4>18</vt:i4>
      </vt:variant>
    </vt:vector>
  </HeadingPairs>
  <TitlesOfParts>
    <vt:vector size="25" baseType="lpstr">
      <vt:lpstr>Aptos</vt:lpstr>
      <vt:lpstr>Aptos Display</vt:lpstr>
      <vt:lpstr>Arial</vt:lpstr>
      <vt:lpstr>Calibri</vt:lpstr>
      <vt:lpstr>Symbol</vt:lpstr>
      <vt:lpstr>Times New Roman</vt:lpstr>
      <vt:lpstr>Tema sustava Office</vt:lpstr>
      <vt:lpstr> KROHEM  Radna skupina za akutne leukemije  Smjernice za liječenje akutne promijelocitne leukemije</vt:lpstr>
      <vt:lpstr>Sadržaj </vt:lpstr>
      <vt:lpstr>Dijagnoza akutne promijelocitne leukemije (APL)  i stratifikacija rizika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Profilaksa CNS-a</vt:lpstr>
      <vt:lpstr>Postupak po završetku liječenja</vt:lpstr>
      <vt:lpstr>II. Linija liječenja (I) – molekularni relaps, perzistirajući PCR+, hematološki relaps</vt:lpstr>
      <vt:lpstr>II. Linija liječenja (II) – CNS relaps</vt:lpstr>
      <vt:lpstr>PowerPoint prezentacija</vt:lpstr>
      <vt:lpstr>Diferencijacijski sindrom (DS) uz terapiju ATRA ili ATO</vt:lpstr>
      <vt:lpstr>APL - molekularne varijante</vt:lpstr>
      <vt:lpstr>Literatura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Mirta Mikulić</dc:creator>
  <cp:lastModifiedBy>Mirta Mikulić</cp:lastModifiedBy>
  <cp:revision>99</cp:revision>
  <dcterms:created xsi:type="dcterms:W3CDTF">2024-08-16T11:02:47Z</dcterms:created>
  <dcterms:modified xsi:type="dcterms:W3CDTF">2025-09-29T12:29:05Z</dcterms:modified>
</cp:coreProperties>
</file>